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9"/>
  </p:notesMasterIdLst>
  <p:handoutMasterIdLst>
    <p:handoutMasterId r:id="rId100"/>
  </p:handoutMasterIdLst>
  <p:sldIdLst>
    <p:sldId id="673" r:id="rId2"/>
    <p:sldId id="261" r:id="rId3"/>
    <p:sldId id="470" r:id="rId4"/>
    <p:sldId id="482" r:id="rId5"/>
    <p:sldId id="483" r:id="rId6"/>
    <p:sldId id="540" r:id="rId7"/>
    <p:sldId id="489" r:id="rId8"/>
    <p:sldId id="537" r:id="rId9"/>
    <p:sldId id="658" r:id="rId10"/>
    <p:sldId id="518" r:id="rId11"/>
    <p:sldId id="644" r:id="rId12"/>
    <p:sldId id="538" r:id="rId13"/>
    <p:sldId id="529" r:id="rId14"/>
    <p:sldId id="675" r:id="rId15"/>
    <p:sldId id="490" r:id="rId16"/>
    <p:sldId id="491" r:id="rId17"/>
    <p:sldId id="492" r:id="rId18"/>
    <p:sldId id="493" r:id="rId19"/>
    <p:sldId id="494" r:id="rId20"/>
    <p:sldId id="495" r:id="rId21"/>
    <p:sldId id="539" r:id="rId22"/>
    <p:sldId id="534" r:id="rId23"/>
    <p:sldId id="536" r:id="rId24"/>
    <p:sldId id="535" r:id="rId25"/>
    <p:sldId id="645" r:id="rId26"/>
    <p:sldId id="530" r:id="rId27"/>
    <p:sldId id="472" r:id="rId28"/>
    <p:sldId id="505" r:id="rId29"/>
    <p:sldId id="654" r:id="rId30"/>
    <p:sldId id="507" r:id="rId31"/>
    <p:sldId id="653" r:id="rId32"/>
    <p:sldId id="652" r:id="rId33"/>
    <p:sldId id="674" r:id="rId34"/>
    <p:sldId id="531" r:id="rId35"/>
    <p:sldId id="520" r:id="rId36"/>
    <p:sldId id="684" r:id="rId37"/>
    <p:sldId id="639" r:id="rId38"/>
    <p:sldId id="640" r:id="rId39"/>
    <p:sldId id="676" r:id="rId40"/>
    <p:sldId id="532" r:id="rId41"/>
    <p:sldId id="467" r:id="rId42"/>
    <p:sldId id="484" r:id="rId43"/>
    <p:sldId id="525" r:id="rId44"/>
    <p:sldId id="475" r:id="rId45"/>
    <p:sldId id="476" r:id="rId46"/>
    <p:sldId id="477" r:id="rId47"/>
    <p:sldId id="478" r:id="rId48"/>
    <p:sldId id="686" r:id="rId49"/>
    <p:sldId id="479" r:id="rId50"/>
    <p:sldId id="480" r:id="rId51"/>
    <p:sldId id="516" r:id="rId52"/>
    <p:sldId id="523" r:id="rId53"/>
    <p:sldId id="636" r:id="rId54"/>
    <p:sldId id="672" r:id="rId55"/>
    <p:sldId id="508" r:id="rId56"/>
    <p:sldId id="526" r:id="rId57"/>
    <p:sldId id="643" r:id="rId58"/>
    <p:sldId id="527" r:id="rId59"/>
    <p:sldId id="528" r:id="rId60"/>
    <p:sldId id="509" r:id="rId61"/>
    <p:sldId id="510" r:id="rId62"/>
    <p:sldId id="521" r:id="rId63"/>
    <p:sldId id="511" r:id="rId64"/>
    <p:sldId id="633" r:id="rId65"/>
    <p:sldId id="635" r:id="rId66"/>
    <p:sldId id="634" r:id="rId67"/>
    <p:sldId id="610" r:id="rId68"/>
    <p:sldId id="522" r:id="rId69"/>
    <p:sldId id="503" r:id="rId70"/>
    <p:sldId id="651" r:id="rId71"/>
    <p:sldId id="486" r:id="rId72"/>
    <p:sldId id="677" r:id="rId73"/>
    <p:sldId id="679" r:id="rId74"/>
    <p:sldId id="678" r:id="rId75"/>
    <p:sldId id="680" r:id="rId76"/>
    <p:sldId id="681" r:id="rId77"/>
    <p:sldId id="682" r:id="rId78"/>
    <p:sldId id="683" r:id="rId79"/>
    <p:sldId id="452" r:id="rId80"/>
    <p:sldId id="513" r:id="rId81"/>
    <p:sldId id="512" r:id="rId82"/>
    <p:sldId id="502" r:id="rId83"/>
    <p:sldId id="515" r:id="rId84"/>
    <p:sldId id="499" r:id="rId85"/>
    <p:sldId id="655" r:id="rId86"/>
    <p:sldId id="660" r:id="rId87"/>
    <p:sldId id="661" r:id="rId88"/>
    <p:sldId id="662" r:id="rId89"/>
    <p:sldId id="663" r:id="rId90"/>
    <p:sldId id="664" r:id="rId91"/>
    <p:sldId id="665" r:id="rId92"/>
    <p:sldId id="666" r:id="rId93"/>
    <p:sldId id="667" r:id="rId94"/>
    <p:sldId id="668" r:id="rId95"/>
    <p:sldId id="669" r:id="rId96"/>
    <p:sldId id="670" r:id="rId97"/>
    <p:sldId id="671" r:id="rId9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B3B"/>
    <a:srgbClr val="0070C0"/>
    <a:srgbClr val="FF0000"/>
    <a:srgbClr val="DDDDDD"/>
    <a:srgbClr val="7030A0"/>
    <a:srgbClr val="FFFF80"/>
    <a:srgbClr val="5F5F5F"/>
    <a:srgbClr val="4D4D4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9D3269-F274-46ED-99AA-37EB76D96F71}" v="475" dt="2022-10-09T19:12:52.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7" autoAdjust="0"/>
    <p:restoredTop sz="85218" autoAdjust="0"/>
  </p:normalViewPr>
  <p:slideViewPr>
    <p:cSldViewPr snapToGrid="0" snapToObjects="1">
      <p:cViewPr varScale="1">
        <p:scale>
          <a:sx n="96" d="100"/>
          <a:sy n="96" d="100"/>
        </p:scale>
        <p:origin x="624"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39" d="100"/>
        <a:sy n="139" d="100"/>
      </p:scale>
      <p:origin x="0" y="0"/>
    </p:cViewPr>
  </p:sorterViewPr>
  <p:notesViewPr>
    <p:cSldViewPr snapToGrid="0" snapToObjects="1">
      <p:cViewPr varScale="1">
        <p:scale>
          <a:sx n="130" d="100"/>
          <a:sy n="130" d="100"/>
        </p:scale>
        <p:origin x="4824" y="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10-10-2022</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10-10-2022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a:t>
            </a:fld>
            <a:endParaRPr lang="nl-NL"/>
          </a:p>
        </p:txBody>
      </p:sp>
    </p:spTree>
    <p:extLst>
      <p:ext uri="{BB962C8B-B14F-4D97-AF65-F5344CB8AC3E}">
        <p14:creationId xmlns:p14="http://schemas.microsoft.com/office/powerpoint/2010/main" val="3439561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13</a:t>
            </a:fld>
            <a:endParaRPr lang="nl-NL"/>
          </a:p>
        </p:txBody>
      </p:sp>
    </p:spTree>
    <p:extLst>
      <p:ext uri="{BB962C8B-B14F-4D97-AF65-F5344CB8AC3E}">
        <p14:creationId xmlns:p14="http://schemas.microsoft.com/office/powerpoint/2010/main" val="390319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14</a:t>
            </a:fld>
            <a:endParaRPr lang="nl-NL"/>
          </a:p>
        </p:txBody>
      </p:sp>
    </p:spTree>
    <p:extLst>
      <p:ext uri="{BB962C8B-B14F-4D97-AF65-F5344CB8AC3E}">
        <p14:creationId xmlns:p14="http://schemas.microsoft.com/office/powerpoint/2010/main" val="221393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15</a:t>
            </a:fld>
            <a:endParaRPr lang="nl-NL"/>
          </a:p>
        </p:txBody>
      </p:sp>
    </p:spTree>
    <p:extLst>
      <p:ext uri="{BB962C8B-B14F-4D97-AF65-F5344CB8AC3E}">
        <p14:creationId xmlns:p14="http://schemas.microsoft.com/office/powerpoint/2010/main" val="2693374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16</a:t>
            </a:fld>
            <a:endParaRPr lang="nl-NL"/>
          </a:p>
        </p:txBody>
      </p:sp>
    </p:spTree>
    <p:extLst>
      <p:ext uri="{BB962C8B-B14F-4D97-AF65-F5344CB8AC3E}">
        <p14:creationId xmlns:p14="http://schemas.microsoft.com/office/powerpoint/2010/main" val="635777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(combine the different inputs in a non-linear fashion)</a:t>
            </a:r>
            <a:endParaRPr lang="en-US" dirty="0"/>
          </a:p>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21</a:t>
            </a:fld>
            <a:endParaRPr lang="nl-NL"/>
          </a:p>
        </p:txBody>
      </p:sp>
    </p:spTree>
    <p:extLst>
      <p:ext uri="{BB962C8B-B14F-4D97-AF65-F5344CB8AC3E}">
        <p14:creationId xmlns:p14="http://schemas.microsoft.com/office/powerpoint/2010/main" val="214743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22</a:t>
            </a:fld>
            <a:endParaRPr lang="nl-NL"/>
          </a:p>
        </p:txBody>
      </p:sp>
    </p:spTree>
    <p:extLst>
      <p:ext uri="{BB962C8B-B14F-4D97-AF65-F5344CB8AC3E}">
        <p14:creationId xmlns:p14="http://schemas.microsoft.com/office/powerpoint/2010/main" val="1921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23</a:t>
            </a:fld>
            <a:endParaRPr lang="nl-NL"/>
          </a:p>
        </p:txBody>
      </p:sp>
    </p:spTree>
    <p:extLst>
      <p:ext uri="{BB962C8B-B14F-4D97-AF65-F5344CB8AC3E}">
        <p14:creationId xmlns:p14="http://schemas.microsoft.com/office/powerpoint/2010/main" val="1111526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24</a:t>
            </a:fld>
            <a:endParaRPr lang="nl-NL"/>
          </a:p>
        </p:txBody>
      </p:sp>
    </p:spTree>
    <p:extLst>
      <p:ext uri="{BB962C8B-B14F-4D97-AF65-F5344CB8AC3E}">
        <p14:creationId xmlns:p14="http://schemas.microsoft.com/office/powerpoint/2010/main" val="316804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25</a:t>
            </a:fld>
            <a:endParaRPr lang="nl-NL"/>
          </a:p>
        </p:txBody>
      </p:sp>
    </p:spTree>
    <p:extLst>
      <p:ext uri="{BB962C8B-B14F-4D97-AF65-F5344CB8AC3E}">
        <p14:creationId xmlns:p14="http://schemas.microsoft.com/office/powerpoint/2010/main" val="246675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26</a:t>
            </a:fld>
            <a:endParaRPr lang="nl-NL"/>
          </a:p>
        </p:txBody>
      </p:sp>
    </p:spTree>
    <p:extLst>
      <p:ext uri="{BB962C8B-B14F-4D97-AF65-F5344CB8AC3E}">
        <p14:creationId xmlns:p14="http://schemas.microsoft.com/office/powerpoint/2010/main" val="265515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3955164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27</a:t>
            </a:fld>
            <a:endParaRPr lang="nl-NL"/>
          </a:p>
        </p:txBody>
      </p:sp>
    </p:spTree>
    <p:extLst>
      <p:ext uri="{BB962C8B-B14F-4D97-AF65-F5344CB8AC3E}">
        <p14:creationId xmlns:p14="http://schemas.microsoft.com/office/powerpoint/2010/main" val="2722275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28</a:t>
            </a:fld>
            <a:endParaRPr lang="nl-NL"/>
          </a:p>
        </p:txBody>
      </p:sp>
    </p:spTree>
    <p:extLst>
      <p:ext uri="{BB962C8B-B14F-4D97-AF65-F5344CB8AC3E}">
        <p14:creationId xmlns:p14="http://schemas.microsoft.com/office/powerpoint/2010/main" val="3249062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54E32A-327F-AF4B-8E1F-209FBF93D26D}" type="slidenum">
              <a:rPr lang="nl-NL" smtClean="0"/>
              <a:t>29</a:t>
            </a:fld>
            <a:endParaRPr lang="nl-NL"/>
          </a:p>
        </p:txBody>
      </p:sp>
    </p:spTree>
    <p:extLst>
      <p:ext uri="{BB962C8B-B14F-4D97-AF65-F5344CB8AC3E}">
        <p14:creationId xmlns:p14="http://schemas.microsoft.com/office/powerpoint/2010/main" val="3271230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30</a:t>
            </a:fld>
            <a:endParaRPr lang="nl-NL"/>
          </a:p>
        </p:txBody>
      </p:sp>
    </p:spTree>
    <p:extLst>
      <p:ext uri="{BB962C8B-B14F-4D97-AF65-F5344CB8AC3E}">
        <p14:creationId xmlns:p14="http://schemas.microsoft.com/office/powerpoint/2010/main" val="784711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31</a:t>
            </a:fld>
            <a:endParaRPr lang="nl-NL"/>
          </a:p>
        </p:txBody>
      </p:sp>
    </p:spTree>
    <p:extLst>
      <p:ext uri="{BB962C8B-B14F-4D97-AF65-F5344CB8AC3E}">
        <p14:creationId xmlns:p14="http://schemas.microsoft.com/office/powerpoint/2010/main" val="3284844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32</a:t>
            </a:fld>
            <a:endParaRPr lang="nl-NL"/>
          </a:p>
        </p:txBody>
      </p:sp>
    </p:spTree>
    <p:extLst>
      <p:ext uri="{BB962C8B-B14F-4D97-AF65-F5344CB8AC3E}">
        <p14:creationId xmlns:p14="http://schemas.microsoft.com/office/powerpoint/2010/main" val="4277899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33</a:t>
            </a:fld>
            <a:endParaRPr lang="nl-NL"/>
          </a:p>
        </p:txBody>
      </p:sp>
    </p:spTree>
    <p:extLst>
      <p:ext uri="{BB962C8B-B14F-4D97-AF65-F5344CB8AC3E}">
        <p14:creationId xmlns:p14="http://schemas.microsoft.com/office/powerpoint/2010/main" val="3918864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34</a:t>
            </a:fld>
            <a:endParaRPr lang="nl-NL"/>
          </a:p>
        </p:txBody>
      </p:sp>
    </p:spTree>
    <p:extLst>
      <p:ext uri="{BB962C8B-B14F-4D97-AF65-F5344CB8AC3E}">
        <p14:creationId xmlns:p14="http://schemas.microsoft.com/office/powerpoint/2010/main" val="814758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35</a:t>
            </a:fld>
            <a:endParaRPr lang="nl-NL"/>
          </a:p>
        </p:txBody>
      </p:sp>
    </p:spTree>
    <p:extLst>
      <p:ext uri="{BB962C8B-B14F-4D97-AF65-F5344CB8AC3E}">
        <p14:creationId xmlns:p14="http://schemas.microsoft.com/office/powerpoint/2010/main" val="2143747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36</a:t>
            </a:fld>
            <a:endParaRPr lang="nl-NL"/>
          </a:p>
        </p:txBody>
      </p:sp>
    </p:spTree>
    <p:extLst>
      <p:ext uri="{BB962C8B-B14F-4D97-AF65-F5344CB8AC3E}">
        <p14:creationId xmlns:p14="http://schemas.microsoft.com/office/powerpoint/2010/main" val="2277792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2278432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37</a:t>
            </a:fld>
            <a:endParaRPr lang="nl-NL"/>
          </a:p>
        </p:txBody>
      </p:sp>
    </p:spTree>
    <p:extLst>
      <p:ext uri="{BB962C8B-B14F-4D97-AF65-F5344CB8AC3E}">
        <p14:creationId xmlns:p14="http://schemas.microsoft.com/office/powerpoint/2010/main" val="772099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38</a:t>
            </a:fld>
            <a:endParaRPr lang="nl-NL"/>
          </a:p>
        </p:txBody>
      </p:sp>
    </p:spTree>
    <p:extLst>
      <p:ext uri="{BB962C8B-B14F-4D97-AF65-F5344CB8AC3E}">
        <p14:creationId xmlns:p14="http://schemas.microsoft.com/office/powerpoint/2010/main" val="1064372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39</a:t>
            </a:fld>
            <a:endParaRPr lang="nl-NL"/>
          </a:p>
        </p:txBody>
      </p:sp>
    </p:spTree>
    <p:extLst>
      <p:ext uri="{BB962C8B-B14F-4D97-AF65-F5344CB8AC3E}">
        <p14:creationId xmlns:p14="http://schemas.microsoft.com/office/powerpoint/2010/main" val="1545747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40</a:t>
            </a:fld>
            <a:endParaRPr lang="nl-NL"/>
          </a:p>
        </p:txBody>
      </p:sp>
    </p:spTree>
    <p:extLst>
      <p:ext uri="{BB962C8B-B14F-4D97-AF65-F5344CB8AC3E}">
        <p14:creationId xmlns:p14="http://schemas.microsoft.com/office/powerpoint/2010/main" val="480088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954E32A-327F-AF4B-8E1F-209FBF93D26D}" type="slidenum">
              <a:rPr lang="nl-NL" smtClean="0"/>
              <a:t>42</a:t>
            </a:fld>
            <a:endParaRPr lang="nl-NL"/>
          </a:p>
        </p:txBody>
      </p:sp>
    </p:spTree>
    <p:extLst>
      <p:ext uri="{BB962C8B-B14F-4D97-AF65-F5344CB8AC3E}">
        <p14:creationId xmlns:p14="http://schemas.microsoft.com/office/powerpoint/2010/main" val="207679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47</a:t>
            </a:fld>
            <a:endParaRPr lang="nl-NL"/>
          </a:p>
        </p:txBody>
      </p:sp>
    </p:spTree>
    <p:extLst>
      <p:ext uri="{BB962C8B-B14F-4D97-AF65-F5344CB8AC3E}">
        <p14:creationId xmlns:p14="http://schemas.microsoft.com/office/powerpoint/2010/main" val="3347283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48</a:t>
            </a:fld>
            <a:endParaRPr lang="nl-NL"/>
          </a:p>
        </p:txBody>
      </p:sp>
    </p:spTree>
    <p:extLst>
      <p:ext uri="{BB962C8B-B14F-4D97-AF65-F5344CB8AC3E}">
        <p14:creationId xmlns:p14="http://schemas.microsoft.com/office/powerpoint/2010/main" val="2534028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50</a:t>
            </a:fld>
            <a:endParaRPr lang="nl-NL"/>
          </a:p>
        </p:txBody>
      </p:sp>
    </p:spTree>
    <p:extLst>
      <p:ext uri="{BB962C8B-B14F-4D97-AF65-F5344CB8AC3E}">
        <p14:creationId xmlns:p14="http://schemas.microsoft.com/office/powerpoint/2010/main" val="1878671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51</a:t>
            </a:fld>
            <a:endParaRPr lang="nl-NL"/>
          </a:p>
        </p:txBody>
      </p:sp>
    </p:spTree>
    <p:extLst>
      <p:ext uri="{BB962C8B-B14F-4D97-AF65-F5344CB8AC3E}">
        <p14:creationId xmlns:p14="http://schemas.microsoft.com/office/powerpoint/2010/main" val="3278885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Chihuahua or muffin</a:t>
            </a:r>
          </a:p>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54</a:t>
            </a:fld>
            <a:endParaRPr lang="nl-NL"/>
          </a:p>
        </p:txBody>
      </p:sp>
    </p:spTree>
    <p:extLst>
      <p:ext uri="{BB962C8B-B14F-4D97-AF65-F5344CB8AC3E}">
        <p14:creationId xmlns:p14="http://schemas.microsoft.com/office/powerpoint/2010/main" val="105250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42126206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55</a:t>
            </a:fld>
            <a:endParaRPr lang="nl-NL"/>
          </a:p>
        </p:txBody>
      </p:sp>
    </p:spTree>
    <p:extLst>
      <p:ext uri="{BB962C8B-B14F-4D97-AF65-F5344CB8AC3E}">
        <p14:creationId xmlns:p14="http://schemas.microsoft.com/office/powerpoint/2010/main" val="61601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56</a:t>
            </a:fld>
            <a:endParaRPr lang="nl-NL"/>
          </a:p>
        </p:txBody>
      </p:sp>
    </p:spTree>
    <p:extLst>
      <p:ext uri="{BB962C8B-B14F-4D97-AF65-F5344CB8AC3E}">
        <p14:creationId xmlns:p14="http://schemas.microsoft.com/office/powerpoint/2010/main" val="1501697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76.6%</a:t>
            </a:r>
            <a:r>
              <a:rPr lang="en-US" baseline="0" dirty="0"/>
              <a:t> accuracy</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59</a:t>
            </a:fld>
            <a:endParaRPr lang="nl-NL"/>
          </a:p>
        </p:txBody>
      </p:sp>
    </p:spTree>
    <p:extLst>
      <p:ext uri="{BB962C8B-B14F-4D97-AF65-F5344CB8AC3E}">
        <p14:creationId xmlns:p14="http://schemas.microsoft.com/office/powerpoint/2010/main" val="2466497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60</a:t>
            </a:fld>
            <a:endParaRPr lang="nl-NL"/>
          </a:p>
        </p:txBody>
      </p:sp>
    </p:spTree>
    <p:extLst>
      <p:ext uri="{BB962C8B-B14F-4D97-AF65-F5344CB8AC3E}">
        <p14:creationId xmlns:p14="http://schemas.microsoft.com/office/powerpoint/2010/main" val="3782181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61</a:t>
            </a:fld>
            <a:endParaRPr lang="nl-NL"/>
          </a:p>
        </p:txBody>
      </p:sp>
    </p:spTree>
    <p:extLst>
      <p:ext uri="{BB962C8B-B14F-4D97-AF65-F5344CB8AC3E}">
        <p14:creationId xmlns:p14="http://schemas.microsoft.com/office/powerpoint/2010/main" val="1571893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64</a:t>
            </a:fld>
            <a:endParaRPr lang="nl-NL"/>
          </a:p>
        </p:txBody>
      </p:sp>
    </p:spTree>
    <p:extLst>
      <p:ext uri="{BB962C8B-B14F-4D97-AF65-F5344CB8AC3E}">
        <p14:creationId xmlns:p14="http://schemas.microsoft.com/office/powerpoint/2010/main" val="4441975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68</a:t>
            </a:fld>
            <a:endParaRPr lang="nl-NL"/>
          </a:p>
        </p:txBody>
      </p:sp>
    </p:spTree>
    <p:extLst>
      <p:ext uri="{BB962C8B-B14F-4D97-AF65-F5344CB8AC3E}">
        <p14:creationId xmlns:p14="http://schemas.microsoft.com/office/powerpoint/2010/main" val="1138182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70</a:t>
            </a:fld>
            <a:endParaRPr lang="nl-NL"/>
          </a:p>
        </p:txBody>
      </p:sp>
    </p:spTree>
    <p:extLst>
      <p:ext uri="{BB962C8B-B14F-4D97-AF65-F5344CB8AC3E}">
        <p14:creationId xmlns:p14="http://schemas.microsoft.com/office/powerpoint/2010/main" val="3874038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72</a:t>
            </a:fld>
            <a:endParaRPr lang="nl-NL"/>
          </a:p>
        </p:txBody>
      </p:sp>
    </p:spTree>
    <p:extLst>
      <p:ext uri="{BB962C8B-B14F-4D97-AF65-F5344CB8AC3E}">
        <p14:creationId xmlns:p14="http://schemas.microsoft.com/office/powerpoint/2010/main" val="1698448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GOES SXR data</a:t>
            </a:r>
          </a:p>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73</a:t>
            </a:fld>
            <a:endParaRPr lang="nl-NL"/>
          </a:p>
        </p:txBody>
      </p:sp>
    </p:spTree>
    <p:extLst>
      <p:ext uri="{BB962C8B-B14F-4D97-AF65-F5344CB8AC3E}">
        <p14:creationId xmlns:p14="http://schemas.microsoft.com/office/powerpoint/2010/main" val="2056585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3985338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GOES SXR data</a:t>
            </a:r>
          </a:p>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74</a:t>
            </a:fld>
            <a:endParaRPr lang="nl-NL"/>
          </a:p>
        </p:txBody>
      </p:sp>
    </p:spTree>
    <p:extLst>
      <p:ext uri="{BB962C8B-B14F-4D97-AF65-F5344CB8AC3E}">
        <p14:creationId xmlns:p14="http://schemas.microsoft.com/office/powerpoint/2010/main" val="1799635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GOES SXR data</a:t>
            </a:r>
          </a:p>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75</a:t>
            </a:fld>
            <a:endParaRPr lang="nl-NL"/>
          </a:p>
        </p:txBody>
      </p:sp>
    </p:spTree>
    <p:extLst>
      <p:ext uri="{BB962C8B-B14F-4D97-AF65-F5344CB8AC3E}">
        <p14:creationId xmlns:p14="http://schemas.microsoft.com/office/powerpoint/2010/main" val="716153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76</a:t>
            </a:fld>
            <a:endParaRPr lang="nl-NL"/>
          </a:p>
        </p:txBody>
      </p:sp>
    </p:spTree>
    <p:extLst>
      <p:ext uri="{BB962C8B-B14F-4D97-AF65-F5344CB8AC3E}">
        <p14:creationId xmlns:p14="http://schemas.microsoft.com/office/powerpoint/2010/main" val="4044702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GOES SXR data</a:t>
            </a:r>
          </a:p>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77</a:t>
            </a:fld>
            <a:endParaRPr lang="nl-NL"/>
          </a:p>
        </p:txBody>
      </p:sp>
    </p:spTree>
    <p:extLst>
      <p:ext uri="{BB962C8B-B14F-4D97-AF65-F5344CB8AC3E}">
        <p14:creationId xmlns:p14="http://schemas.microsoft.com/office/powerpoint/2010/main" val="1236323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GOES SXR data</a:t>
            </a:r>
          </a:p>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78</a:t>
            </a:fld>
            <a:endParaRPr lang="nl-NL"/>
          </a:p>
        </p:txBody>
      </p:sp>
    </p:spTree>
    <p:extLst>
      <p:ext uri="{BB962C8B-B14F-4D97-AF65-F5344CB8AC3E}">
        <p14:creationId xmlns:p14="http://schemas.microsoft.com/office/powerpoint/2010/main" val="619949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80</a:t>
            </a:fld>
            <a:endParaRPr lang="nl-NL"/>
          </a:p>
        </p:txBody>
      </p:sp>
    </p:spTree>
    <p:extLst>
      <p:ext uri="{BB962C8B-B14F-4D97-AF65-F5344CB8AC3E}">
        <p14:creationId xmlns:p14="http://schemas.microsoft.com/office/powerpoint/2010/main" val="1956668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p:cNvSpPr>
            <a:spLocks noGrp="1"/>
          </p:cNvSpPr>
          <p:nvPr>
            <p:ph type="sldNum" sz="quarter" idx="10"/>
          </p:nvPr>
        </p:nvSpPr>
        <p:spPr/>
        <p:txBody>
          <a:bodyPr/>
          <a:lstStyle/>
          <a:p>
            <a:fld id="{8954E32A-327F-AF4B-8E1F-209FBF93D26D}" type="slidenum">
              <a:rPr lang="nl-NL" smtClean="0"/>
              <a:t>81</a:t>
            </a:fld>
            <a:endParaRPr lang="nl-NL"/>
          </a:p>
        </p:txBody>
      </p:sp>
    </p:spTree>
    <p:extLst>
      <p:ext uri="{BB962C8B-B14F-4D97-AF65-F5344CB8AC3E}">
        <p14:creationId xmlns:p14="http://schemas.microsoft.com/office/powerpoint/2010/main" val="2874936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82</a:t>
            </a:fld>
            <a:endParaRPr lang="nl-NL"/>
          </a:p>
        </p:txBody>
      </p:sp>
    </p:spTree>
    <p:extLst>
      <p:ext uri="{BB962C8B-B14F-4D97-AF65-F5344CB8AC3E}">
        <p14:creationId xmlns:p14="http://schemas.microsoft.com/office/powerpoint/2010/main" val="2451765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PINNS tries</a:t>
            </a:r>
            <a:r>
              <a:rPr lang="en-US" baseline="0" dirty="0"/>
              <a:t> to encode physics within the neural network framework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Also good to remind here the fundamental difference between CNNs that have implicitly baked architecture that for example respect symmetries. Here we explicitly impose constrain on the output of the traditional NNs . This is very different. Now you don’t need to create your own layer for your problem. You can simply impose the constrains at the end of your system rather than learning full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86</a:t>
            </a:fld>
            <a:endParaRPr lang="nl-NL"/>
          </a:p>
        </p:txBody>
      </p:sp>
    </p:spTree>
    <p:extLst>
      <p:ext uri="{BB962C8B-B14F-4D97-AF65-F5344CB8AC3E}">
        <p14:creationId xmlns:p14="http://schemas.microsoft.com/office/powerpoint/2010/main" val="9572317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 here is a function that satisfied a parametrized</a:t>
            </a:r>
            <a:r>
              <a:rPr lang="en-US" baseline="0" dirty="0"/>
              <a:t> PDE. So you constrain the neural network through the physical laws you add. So we use the same backpropagation that we use in neural network and we simply add some constrains as part of the loss function.</a:t>
            </a:r>
          </a:p>
          <a:p>
            <a:endParaRPr lang="en-US" baseline="0" dirty="0"/>
          </a:p>
          <a:p>
            <a:r>
              <a:rPr lang="en-US" baseline="0" dirty="0"/>
              <a:t>In the loss function one can generally add any kind of constrain like that. For example, symmetries, Galilean constrains, etc. It’s a general form.</a:t>
            </a:r>
          </a:p>
          <a:p>
            <a:endParaRPr lang="en-US" baseline="0" dirty="0"/>
          </a:p>
          <a:p>
            <a:r>
              <a:rPr lang="en-US" baseline="0" dirty="0"/>
              <a:t>System is governed by PDE and the goal is to solve the PDE (forward problem)</a:t>
            </a:r>
          </a:p>
          <a:p>
            <a:r>
              <a:rPr lang="en-US" baseline="0" dirty="0"/>
              <a:t>We have a collection of data we may or may not know the PDE and we want to calibrate the terms (inverse problem)</a:t>
            </a:r>
          </a:p>
          <a:p>
            <a:endParaRPr lang="en-US" baseline="0" dirty="0"/>
          </a:p>
        </p:txBody>
      </p:sp>
      <p:sp>
        <p:nvSpPr>
          <p:cNvPr id="4" name="Slide Number Placeholder 3"/>
          <p:cNvSpPr>
            <a:spLocks noGrp="1"/>
          </p:cNvSpPr>
          <p:nvPr>
            <p:ph type="sldNum" sz="quarter" idx="10"/>
          </p:nvPr>
        </p:nvSpPr>
        <p:spPr/>
        <p:txBody>
          <a:bodyPr/>
          <a:lstStyle/>
          <a:p>
            <a:fld id="{8954E32A-327F-AF4B-8E1F-209FBF93D26D}" type="slidenum">
              <a:rPr lang="nl-NL" smtClean="0"/>
              <a:t>87</a:t>
            </a:fld>
            <a:endParaRPr lang="nl-NL"/>
          </a:p>
        </p:txBody>
      </p:sp>
    </p:spTree>
    <p:extLst>
      <p:ext uri="{BB962C8B-B14F-4D97-AF65-F5344CB8AC3E}">
        <p14:creationId xmlns:p14="http://schemas.microsoft.com/office/powerpoint/2010/main" val="157181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11397993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solve the burger’s equation (also</a:t>
            </a:r>
            <a:r>
              <a:rPr lang="en-US" baseline="0" dirty="0"/>
              <a:t> known as the poor man’s model to study turbulence in 1D)</a:t>
            </a:r>
            <a:r>
              <a:rPr lang="en-US" dirty="0"/>
              <a:t>. </a:t>
            </a:r>
          </a:p>
          <a:p>
            <a:endParaRPr lang="en-US" dirty="0"/>
          </a:p>
          <a:p>
            <a:r>
              <a:rPr lang="en-US" dirty="0"/>
              <a:t>And we can simply do it with a neural network.</a:t>
            </a:r>
          </a:p>
          <a:p>
            <a:endParaRPr lang="en-US" dirty="0"/>
          </a:p>
          <a:p>
            <a:r>
              <a:rPr lang="en-US" dirty="0"/>
              <a:t>What you see here, is the points that you use (x) these are initial conditions and some random points for boundary conditions (x=1, x=-1)</a:t>
            </a:r>
            <a:r>
              <a:rPr lang="en-US" baseline="0" dirty="0"/>
              <a:t> and there are also some random points around the grid that are not visible here. These were the training set </a:t>
            </a:r>
            <a:endParaRPr lang="en-US" dirty="0"/>
          </a:p>
          <a:p>
            <a:endParaRPr lang="en-US" dirty="0"/>
          </a:p>
          <a:p>
            <a:r>
              <a:rPr lang="en-US" dirty="0"/>
              <a:t>The whole plot is basicall</a:t>
            </a:r>
            <a:r>
              <a:rPr lang="en-US" baseline="0" dirty="0"/>
              <a:t>y the predicted solution for the problem. So based on IC and BC data the physics informed regularization allowed us to get solution inside the domain.</a:t>
            </a:r>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90</a:t>
            </a:fld>
            <a:endParaRPr lang="nl-NL"/>
          </a:p>
        </p:txBody>
      </p:sp>
    </p:spTree>
    <p:extLst>
      <p:ext uri="{BB962C8B-B14F-4D97-AF65-F5344CB8AC3E}">
        <p14:creationId xmlns:p14="http://schemas.microsoft.com/office/powerpoint/2010/main" val="3967909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non-linear Schrodinger equation along with periodic boundary conditions.</a:t>
            </a:r>
          </a:p>
          <a:p>
            <a:endParaRPr lang="en-US" dirty="0"/>
          </a:p>
          <a:p>
            <a:r>
              <a:rPr lang="en-US" dirty="0"/>
              <a:t>In</a:t>
            </a:r>
            <a:r>
              <a:rPr lang="en-US" baseline="0" dirty="0"/>
              <a:t> this example, we have h basically having u and v where there is a real and an imaginary part. </a:t>
            </a:r>
          </a:p>
          <a:p>
            <a:endParaRPr lang="en-US" baseline="0" dirty="0"/>
          </a:p>
          <a:p>
            <a:r>
              <a:rPr lang="en-US" baseline="0" dirty="0"/>
              <a:t>Network here was 5 layer with 100 neuron per layer. </a:t>
            </a:r>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91</a:t>
            </a:fld>
            <a:endParaRPr lang="nl-NL"/>
          </a:p>
        </p:txBody>
      </p:sp>
    </p:spTree>
    <p:extLst>
      <p:ext uri="{BB962C8B-B14F-4D97-AF65-F5344CB8AC3E}">
        <p14:creationId xmlns:p14="http://schemas.microsoft.com/office/powerpoint/2010/main" val="12958472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consider the 2D </a:t>
            </a:r>
            <a:r>
              <a:rPr lang="en-US" dirty="0" err="1"/>
              <a:t>navier</a:t>
            </a:r>
            <a:r>
              <a:rPr lang="en-US" dirty="0"/>
              <a:t>-stoke equation, describing incompressible fluid. </a:t>
            </a:r>
            <a:endParaRPr lang="sv-SE" dirty="0"/>
          </a:p>
          <a:p>
            <a:endParaRPr lang="en-US" dirty="0"/>
          </a:p>
          <a:p>
            <a:r>
              <a:rPr lang="en-US" dirty="0"/>
              <a:t>u is the velocity field in the x direction and v  is the velocity</a:t>
            </a:r>
            <a:r>
              <a:rPr lang="en-US" baseline="0" dirty="0"/>
              <a:t> field in the y direction </a:t>
            </a:r>
          </a:p>
          <a:p>
            <a:r>
              <a:rPr lang="en-US" baseline="0" dirty="0"/>
              <a:t>L1 and l2 are unknown parameters </a:t>
            </a:r>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93</a:t>
            </a:fld>
            <a:endParaRPr lang="nl-NL"/>
          </a:p>
        </p:txBody>
      </p:sp>
    </p:spTree>
    <p:extLst>
      <p:ext uri="{BB962C8B-B14F-4D97-AF65-F5344CB8AC3E}">
        <p14:creationId xmlns:p14="http://schemas.microsoft.com/office/powerpoint/2010/main" val="2358950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94</a:t>
            </a:fld>
            <a:endParaRPr lang="nl-NL"/>
          </a:p>
        </p:txBody>
      </p:sp>
    </p:spTree>
    <p:extLst>
      <p:ext uri="{BB962C8B-B14F-4D97-AF65-F5344CB8AC3E}">
        <p14:creationId xmlns:p14="http://schemas.microsoft.com/office/powerpoint/2010/main" val="41688776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Train data : Movie of the flow in an artery. We have some “measurements” – Scalar properties at some specific special temporal points. </a:t>
            </a:r>
          </a:p>
          <a:p>
            <a:pPr marL="0" indent="0">
              <a:buNone/>
            </a:pPr>
            <a:endParaRPr lang="en-US" dirty="0"/>
          </a:p>
          <a:p>
            <a:pPr marL="0" indent="0">
              <a:buNone/>
            </a:pPr>
            <a:r>
              <a:rPr lang="en-US" dirty="0"/>
              <a:t>Goal: Can you infer what is the underline velocity &amp; pressure field </a:t>
            </a:r>
          </a:p>
          <a:p>
            <a:pPr marL="0" indent="0">
              <a:buNone/>
            </a:pPr>
            <a:endParaRPr lang="en-US" dirty="0"/>
          </a:p>
          <a:p>
            <a:pPr marL="0" indent="0">
              <a:buNone/>
            </a:pPr>
            <a:r>
              <a:rPr lang="en-US" dirty="0"/>
              <a:t>Model: Employing PINNS, take </a:t>
            </a:r>
            <a:r>
              <a:rPr lang="en-US" dirty="0" err="1"/>
              <a:t>x,t</a:t>
            </a:r>
            <a:r>
              <a:rPr lang="en-US" dirty="0"/>
              <a:t> and then you output pressure, velocity. Now, you know that all these quantities are connected through the underlying physics, </a:t>
            </a:r>
            <a:r>
              <a:rPr lang="en-US" dirty="0" err="1"/>
              <a:t>thew</a:t>
            </a:r>
            <a:r>
              <a:rPr lang="en-US" dirty="0"/>
              <a:t> </a:t>
            </a:r>
            <a:r>
              <a:rPr lang="en-US" dirty="0" err="1"/>
              <a:t>navier</a:t>
            </a:r>
            <a:r>
              <a:rPr lang="en-US" dirty="0"/>
              <a:t>-stoke equation + advection equation.</a:t>
            </a:r>
          </a:p>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95</a:t>
            </a:fld>
            <a:endParaRPr lang="nl-NL"/>
          </a:p>
        </p:txBody>
      </p:sp>
    </p:spTree>
    <p:extLst>
      <p:ext uri="{BB962C8B-B14F-4D97-AF65-F5344CB8AC3E}">
        <p14:creationId xmlns:p14="http://schemas.microsoft.com/office/powerpoint/2010/main" val="311965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295913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1473756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12</a:t>
            </a:fld>
            <a:endParaRPr lang="nl-NL"/>
          </a:p>
        </p:txBody>
      </p:sp>
    </p:spTree>
    <p:extLst>
      <p:ext uri="{BB962C8B-B14F-4D97-AF65-F5344CB8AC3E}">
        <p14:creationId xmlns:p14="http://schemas.microsoft.com/office/powerpoint/2010/main" val="3116553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0"/>
            <a:ext cx="12193200" cy="5104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6000" y="812775"/>
            <a:ext cx="11041200" cy="5790288"/>
          </a:xfrm>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Title 6"/>
          <p:cNvSpPr>
            <a:spLocks noGrp="1"/>
          </p:cNvSpPr>
          <p:nvPr>
            <p:ph type="title"/>
          </p:nvPr>
        </p:nvSpPr>
        <p:spPr>
          <a:xfrm>
            <a:off x="575400" y="46165"/>
            <a:ext cx="11041200" cy="742924"/>
          </a:xfrm>
        </p:spPr>
        <p:txBody>
          <a:bodyPr>
            <a:normAutofit/>
          </a:bodyPr>
          <a:lstStyle>
            <a:lvl1pPr>
              <a:defRPr sz="3200">
                <a:solidFill>
                  <a:srgbClr val="000000"/>
                </a:solidFill>
              </a:defRPr>
            </a:lvl1pPr>
          </a:lstStyle>
          <a:p>
            <a:r>
              <a:rPr lang="en-US" dirty="0"/>
              <a:t>Click to edit Master title style</a:t>
            </a:r>
            <a:endParaRPr lang="nl-NL" dirty="0"/>
          </a:p>
        </p:txBody>
      </p:sp>
      <p:sp>
        <p:nvSpPr>
          <p:cNvPr id="8" name="Tijdelijke aanduiding voor datum 3"/>
          <p:cNvSpPr txBox="1">
            <a:spLocks/>
          </p:cNvSpPr>
          <p:nvPr userDrawn="1"/>
        </p:nvSpPr>
        <p:spPr>
          <a:xfrm>
            <a:off x="0" y="6640219"/>
            <a:ext cx="12192000" cy="207565"/>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dirty="0">
                <a:solidFill>
                  <a:srgbClr val="5F5F5F"/>
                </a:solidFill>
                <a:effectLst/>
              </a:rPr>
              <a:t>Savvas Raptis - Neural Networks in Space Physics</a:t>
            </a:r>
            <a:endParaRPr lang="nl-NL" sz="1300" dirty="0">
              <a:solidFill>
                <a:srgbClr val="5F5F5F"/>
              </a:solidFill>
              <a:effectLst/>
            </a:endParaRPr>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9" name="Tijdelijke aanduiding voor datum 3"/>
          <p:cNvSpPr txBox="1">
            <a:spLocks/>
          </p:cNvSpPr>
          <p:nvPr userDrawn="1"/>
        </p:nvSpPr>
        <p:spPr>
          <a:xfrm>
            <a:off x="8313020" y="6628376"/>
            <a:ext cx="3840480" cy="231251"/>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300" dirty="0">
                <a:solidFill>
                  <a:srgbClr val="5F5F5F"/>
                </a:solidFill>
              </a:rPr>
              <a:t>Space Physics I | 10</a:t>
            </a:r>
            <a:r>
              <a:rPr lang="en-US" sz="1300" baseline="0" dirty="0">
                <a:solidFill>
                  <a:srgbClr val="5F5F5F"/>
                </a:solidFill>
              </a:rPr>
              <a:t> / 10 / 2022</a:t>
            </a:r>
          </a:p>
        </p:txBody>
      </p:sp>
      <p:sp>
        <p:nvSpPr>
          <p:cNvPr id="11" name="Tijdelijke aanduiding voor datum 3"/>
          <p:cNvSpPr txBox="1">
            <a:spLocks/>
          </p:cNvSpPr>
          <p:nvPr userDrawn="1"/>
        </p:nvSpPr>
        <p:spPr>
          <a:xfrm>
            <a:off x="38500" y="6638592"/>
            <a:ext cx="3840480" cy="210819"/>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A71291-1C34-4771-A37E-677F2182E258}" type="slidenum">
              <a:rPr lang="en-US" sz="1300" smtClean="0">
                <a:solidFill>
                  <a:srgbClr val="5F5F5F"/>
                </a:solidFill>
              </a:rPr>
              <a:pPr/>
              <a:t>‹#›</a:t>
            </a:fld>
            <a:endParaRPr lang="en-US" sz="1300" dirty="0">
              <a:solidFill>
                <a:srgbClr val="5F5F5F"/>
              </a:solidFill>
            </a:endParaRPr>
          </a:p>
        </p:txBody>
      </p:sp>
      <p:cxnSp>
        <p:nvCxnSpPr>
          <p:cNvPr id="6" name="Straight Connector 5"/>
          <p:cNvCxnSpPr/>
          <p:nvPr userDrawn="1"/>
        </p:nvCxnSpPr>
        <p:spPr>
          <a:xfrm>
            <a:off x="0" y="6626749"/>
            <a:ext cx="12192000" cy="0"/>
          </a:xfrm>
          <a:prstGeom prst="line">
            <a:avLst/>
          </a:prstGeom>
          <a:ln w="9525">
            <a:solidFill>
              <a:schemeClr val="bg1">
                <a:lumMod val="65000"/>
              </a:schemeClr>
            </a:solidFill>
            <a:prstDash val="soli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21808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rgbClr val="000000"/>
                </a:solidFill>
                <a:latin typeface="Arial" charset="0"/>
              </a:defRPr>
            </a:lvl1pPr>
          </a:lstStyle>
          <a:p>
            <a:fld id="{07099480-D11A-4789-80EE-022E820CF635}" type="datetime1">
              <a:rPr lang="nl-BE" smtClean="0"/>
              <a:pPr/>
              <a:t>10/10/2022</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dirty="0" smtClean="0">
                <a:solidFill>
                  <a:srgbClr val="000000"/>
                </a:solidFill>
              </a:defRPr>
            </a:lvl1pPr>
          </a:lstStyle>
          <a:p>
            <a:endParaRPr lang="sv-SE"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dt="0"/>
  <p:txStyles>
    <p:title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medium.com/@abhyudayj.isme1820/neural-networks-42b34deacc1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2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0.png"/></Relationships>
</file>

<file path=ppt/slides/_rels/slide1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s.google.com/machine-learning/crash-course/fitter/grap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www.andreaperlato.com/aipost/gradient-descent-with-momentum/" TargetMode="Externa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hyperlink" Target="https://gist.github.com/thomasnield" TargetMode="External"/><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48.xml.rels><?xml version="1.0" encoding="UTF-8" standalone="yes"?>
<Relationships xmlns="http://schemas.openxmlformats.org/package/2006/relationships"><Relationship Id="rId3" Type="http://schemas.openxmlformats.org/officeDocument/2006/relationships/hyperlink" Target="https://leonardoaraujosantos.gitbook.io/artificial-inteligence/machine_learning/deep_learning/convolutio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www.analyticsvidhya.com/blog/2017/06/architecture-of-convolutional-neural-networks-simplified-demystified/"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gif"/><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55.png"/><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gif"/></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mybinder.org/v2/gh/SavvasRaptis/machine-learning-examples/HEAD" TargetMode="External"/><Relationship Id="rId2" Type="http://schemas.openxmlformats.org/officeDocument/2006/relationships/hyperlink" Target="https://github.com/SavvasRaptis/machine-learning-examples" TargetMode="Externa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kaggle.com/datasets/returnofsputnik/chihuahua-or-muffin"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9.jpeg"/><Relationship Id="rId10" Type="http://schemas.openxmlformats.org/officeDocument/2006/relationships/image" Target="../media/image57.png"/><Relationship Id="rId4" Type="http://schemas.openxmlformats.org/officeDocument/2006/relationships/image" Target="../media/image370.png"/><Relationship Id="rId9"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30.png"/></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github.com/SavvasRaptis/machine-learning-example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7.jpg"/><Relationship Id="rId5" Type="http://schemas.openxmlformats.org/officeDocument/2006/relationships/image" Target="../media/image76.png"/><Relationship Id="rId4" Type="http://schemas.openxmlformats.org/officeDocument/2006/relationships/notesSlide" Target="../notesSlides/notesSlide49.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github.com/SavvasRaptis/machine-learning-example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39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hyperlink" Target="https://science.sciencemag.org/content/367/6481/1026"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3683743" y="1"/>
            <a:ext cx="6781057" cy="6794652"/>
          </a:xfrm>
        </p:spPr>
        <p:txBody>
          <a:bodyPr>
            <a:normAutofit/>
          </a:bodyPr>
          <a:lstStyle/>
          <a:p>
            <a:pPr algn="ctr">
              <a:spcBef>
                <a:spcPts val="0"/>
              </a:spcBef>
            </a:pPr>
            <a:r>
              <a:rPr lang="en-US" dirty="0"/>
              <a:t>Machine learning in space physics</a:t>
            </a:r>
            <a:br>
              <a:rPr lang="en-US" dirty="0"/>
            </a:br>
            <a:r>
              <a:rPr lang="nl-BE" dirty="0">
                <a:effectLst>
                  <a:outerShdw blurRad="38100" dist="38100" dir="2700000" algn="tl">
                    <a:srgbClr val="000000">
                      <a:alpha val="43137"/>
                    </a:srgbClr>
                  </a:outerShdw>
                </a:effectLst>
              </a:rPr>
              <a:t/>
            </a:r>
            <a:br>
              <a:rPr lang="nl-BE" dirty="0">
                <a:effectLst>
                  <a:outerShdw blurRad="38100" dist="38100" dir="2700000" algn="tl">
                    <a:srgbClr val="000000">
                      <a:alpha val="43137"/>
                    </a:srgbClr>
                  </a:outerShdw>
                </a:effectLst>
              </a:rPr>
            </a:br>
            <a:r>
              <a:rPr lang="en-US" sz="2400" dirty="0">
                <a:latin typeface="+mj-lt"/>
                <a:ea typeface="Calibri" panose="020F0502020204030204" pitchFamily="34" charset="0"/>
              </a:rPr>
              <a:t>Savvas Raptis</a:t>
            </a:r>
            <a:r>
              <a:rPr lang="en-US" sz="1800" dirty="0"/>
              <a:t/>
            </a:r>
            <a:br>
              <a:rPr lang="en-US" sz="1800" dirty="0"/>
            </a:br>
            <a:r>
              <a:rPr lang="en-US" sz="1800" dirty="0"/>
              <a:t> </a:t>
            </a:r>
            <a:r>
              <a:rPr lang="en-US" sz="2000" dirty="0"/>
              <a:t/>
            </a:r>
            <a:br>
              <a:rPr lang="en-US" sz="2000" dirty="0"/>
            </a:br>
            <a:r>
              <a:rPr lang="en-US" sz="2000" dirty="0"/>
              <a:t>Space Physics I</a:t>
            </a:r>
            <a:br>
              <a:rPr lang="en-US" sz="2000" dirty="0"/>
            </a:br>
            <a:r>
              <a:rPr lang="en-US" sz="1800" dirty="0"/>
              <a:t>KTH Royal Institute of Technology</a:t>
            </a:r>
            <a:br>
              <a:rPr lang="en-US" sz="1800" dirty="0"/>
            </a:br>
            <a:r>
              <a:rPr lang="en-US" sz="1800" dirty="0"/>
              <a:t>10 / 10 / 2022 | 13:00 – 15:00 </a:t>
            </a:r>
            <a:endParaRPr lang="nl-NL" sz="1700" dirty="0"/>
          </a:p>
        </p:txBody>
      </p:sp>
      <p:pic>
        <p:nvPicPr>
          <p:cNvPr id="10" name="Picture 2" descr="https://upload.wikimedia.org/wikipedia/en/thumb/4/41/Kth_logo.svg/1200px-Kth_logo.svg.png"/>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17500" y="972097"/>
            <a:ext cx="3683092" cy="415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22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Let’s think of a problem (classification)</a:t>
            </a:r>
          </a:p>
        </p:txBody>
      </p:sp>
      <p:pic>
        <p:nvPicPr>
          <p:cNvPr id="1026" name="Picture 2" descr="What is MNIST?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4369"/>
            <a:ext cx="6667500" cy="5000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6480" y="2484120"/>
            <a:ext cx="5674359" cy="1754326"/>
          </a:xfrm>
          <a:prstGeom prst="rect">
            <a:avLst/>
          </a:prstGeom>
          <a:noFill/>
        </p:spPr>
        <p:txBody>
          <a:bodyPr wrap="square" rtlCol="0">
            <a:spAutoFit/>
          </a:bodyPr>
          <a:lstStyle/>
          <a:p>
            <a:r>
              <a:rPr lang="en-US" b="1" dirty="0">
                <a:solidFill>
                  <a:srgbClr val="000000"/>
                </a:solidFill>
              </a:rPr>
              <a:t>Data</a:t>
            </a:r>
            <a:r>
              <a:rPr lang="en-US" dirty="0">
                <a:solidFill>
                  <a:srgbClr val="000000"/>
                </a:solidFill>
              </a:rPr>
              <a:t>: Thousands of labeled numbers 1-9 </a:t>
            </a:r>
          </a:p>
          <a:p>
            <a:endParaRPr lang="en-US" dirty="0">
              <a:solidFill>
                <a:srgbClr val="000000"/>
              </a:solidFill>
            </a:endParaRPr>
          </a:p>
          <a:p>
            <a:r>
              <a:rPr lang="en-US" b="1" dirty="0">
                <a:solidFill>
                  <a:srgbClr val="000000"/>
                </a:solidFill>
              </a:rPr>
              <a:t>Problem</a:t>
            </a:r>
            <a:r>
              <a:rPr lang="en-US" dirty="0">
                <a:solidFill>
                  <a:srgbClr val="000000"/>
                </a:solidFill>
              </a:rPr>
              <a:t>: Can we make a model that given the image can recognize the number ? </a:t>
            </a:r>
          </a:p>
          <a:p>
            <a:endParaRPr lang="en-US" dirty="0">
              <a:solidFill>
                <a:srgbClr val="000000"/>
              </a:solidFill>
            </a:endParaRPr>
          </a:p>
          <a:p>
            <a:r>
              <a:rPr lang="en-US" i="1" dirty="0">
                <a:solidFill>
                  <a:srgbClr val="000000"/>
                </a:solidFill>
              </a:rPr>
              <a:t>(one) </a:t>
            </a:r>
            <a:r>
              <a:rPr lang="en-US" b="1" dirty="0">
                <a:solidFill>
                  <a:srgbClr val="000000"/>
                </a:solidFill>
              </a:rPr>
              <a:t>Solution</a:t>
            </a:r>
            <a:r>
              <a:rPr lang="en-US" dirty="0">
                <a:solidFill>
                  <a:srgbClr val="000000"/>
                </a:solidFill>
              </a:rPr>
              <a:t>: Neural Networks! </a:t>
            </a:r>
            <a:endParaRPr lang="sv-SE" dirty="0">
              <a:solidFill>
                <a:srgbClr val="000000"/>
              </a:solidFill>
            </a:endParaRPr>
          </a:p>
        </p:txBody>
      </p:sp>
    </p:spTree>
    <p:extLst>
      <p:ext uri="{BB962C8B-B14F-4D97-AF65-F5344CB8AC3E}">
        <p14:creationId xmlns:p14="http://schemas.microsoft.com/office/powerpoint/2010/main" val="3122722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Another problem to think of (regression)</a:t>
            </a:r>
          </a:p>
        </p:txBody>
      </p:sp>
      <p:sp>
        <p:nvSpPr>
          <p:cNvPr id="2" name="TextBox 1"/>
          <p:cNvSpPr txBox="1"/>
          <p:nvPr/>
        </p:nvSpPr>
        <p:spPr>
          <a:xfrm>
            <a:off x="6126480" y="2484120"/>
            <a:ext cx="5674359" cy="1477328"/>
          </a:xfrm>
          <a:prstGeom prst="rect">
            <a:avLst/>
          </a:prstGeom>
          <a:noFill/>
        </p:spPr>
        <p:txBody>
          <a:bodyPr wrap="square" rtlCol="0">
            <a:spAutoFit/>
          </a:bodyPr>
          <a:lstStyle/>
          <a:p>
            <a:r>
              <a:rPr lang="en-US" b="1" dirty="0">
                <a:solidFill>
                  <a:srgbClr val="000000"/>
                </a:solidFill>
              </a:rPr>
              <a:t>Data</a:t>
            </a:r>
            <a:r>
              <a:rPr lang="en-US" dirty="0">
                <a:solidFill>
                  <a:srgbClr val="000000"/>
                </a:solidFill>
              </a:rPr>
              <a:t>: characteristic of a house (e.g., # of rooms)</a:t>
            </a:r>
          </a:p>
          <a:p>
            <a:endParaRPr lang="en-US" dirty="0">
              <a:solidFill>
                <a:srgbClr val="000000"/>
              </a:solidFill>
            </a:endParaRPr>
          </a:p>
          <a:p>
            <a:r>
              <a:rPr lang="en-US" b="1" dirty="0">
                <a:solidFill>
                  <a:srgbClr val="000000"/>
                </a:solidFill>
              </a:rPr>
              <a:t>Problem</a:t>
            </a:r>
            <a:r>
              <a:rPr lang="en-US" dirty="0">
                <a:solidFill>
                  <a:srgbClr val="000000"/>
                </a:solidFill>
              </a:rPr>
              <a:t>: What should the price be ? </a:t>
            </a:r>
          </a:p>
          <a:p>
            <a:endParaRPr lang="en-US" dirty="0">
              <a:solidFill>
                <a:srgbClr val="000000"/>
              </a:solidFill>
            </a:endParaRPr>
          </a:p>
          <a:p>
            <a:r>
              <a:rPr lang="en-US" i="1" dirty="0">
                <a:solidFill>
                  <a:srgbClr val="000000"/>
                </a:solidFill>
              </a:rPr>
              <a:t>(one) </a:t>
            </a:r>
            <a:r>
              <a:rPr lang="en-US" b="1" dirty="0">
                <a:solidFill>
                  <a:srgbClr val="000000"/>
                </a:solidFill>
              </a:rPr>
              <a:t>Solution</a:t>
            </a:r>
            <a:r>
              <a:rPr lang="en-US" dirty="0">
                <a:solidFill>
                  <a:srgbClr val="000000"/>
                </a:solidFill>
              </a:rPr>
              <a:t>: Neural Networks! </a:t>
            </a:r>
            <a:endParaRPr lang="sv-SE" dirty="0">
              <a:solidFill>
                <a:srgbClr val="000000"/>
              </a:solidFill>
            </a:endParaRPr>
          </a:p>
        </p:txBody>
      </p:sp>
      <p:pic>
        <p:nvPicPr>
          <p:cNvPr id="2050" name="Picture 2" descr="Overview - Housing price statistics - Eurostat"/>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6000" y="1010285"/>
            <a:ext cx="4719997" cy="442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39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Outline</a:t>
            </a:r>
          </a:p>
        </p:txBody>
      </p:sp>
      <p:sp>
        <p:nvSpPr>
          <p:cNvPr id="2" name="TextBox 1"/>
          <p:cNvSpPr txBox="1"/>
          <p:nvPr/>
        </p:nvSpPr>
        <p:spPr>
          <a:xfrm>
            <a:off x="1163782" y="1101436"/>
            <a:ext cx="9717578" cy="2585323"/>
          </a:xfrm>
          <a:prstGeom prst="rect">
            <a:avLst/>
          </a:prstGeom>
          <a:noFill/>
        </p:spPr>
        <p:txBody>
          <a:bodyPr wrap="square" rtlCol="0">
            <a:spAutoFit/>
          </a:bodyPr>
          <a:lstStyle/>
          <a:p>
            <a:r>
              <a:rPr lang="en-US" dirty="0">
                <a:solidFill>
                  <a:srgbClr val="000000"/>
                </a:solidFill>
              </a:rPr>
              <a:t>How to understand Neural Network modeling:</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Concept (basic principles) &amp; Building (what are the components?)</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Train (How does it learn?)</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Evaluate (Did it really learn anything?)</a:t>
            </a:r>
          </a:p>
          <a:p>
            <a:pPr marL="285750" indent="-285750">
              <a:buFont typeface="Arial" panose="020B0604020202020204" pitchFamily="34" charset="0"/>
              <a:buChar char="•"/>
            </a:pPr>
            <a:endParaRPr lang="en-US" dirty="0">
              <a:solidFill>
                <a:srgbClr val="000000"/>
              </a:solidFill>
            </a:endParaRPr>
          </a:p>
          <a:p>
            <a:endParaRPr lang="sv-SE" dirty="0">
              <a:solidFill>
                <a:srgbClr val="000000"/>
              </a:solidFill>
            </a:endParaRPr>
          </a:p>
        </p:txBody>
      </p:sp>
    </p:spTree>
    <p:extLst>
      <p:ext uri="{BB962C8B-B14F-4D97-AF65-F5344CB8AC3E}">
        <p14:creationId xmlns:p14="http://schemas.microsoft.com/office/powerpoint/2010/main" val="273166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Outline</a:t>
            </a:r>
          </a:p>
        </p:txBody>
      </p:sp>
      <p:sp>
        <p:nvSpPr>
          <p:cNvPr id="2" name="TextBox 1"/>
          <p:cNvSpPr txBox="1"/>
          <p:nvPr/>
        </p:nvSpPr>
        <p:spPr>
          <a:xfrm>
            <a:off x="1163782" y="1101436"/>
            <a:ext cx="9717578" cy="2585323"/>
          </a:xfrm>
          <a:prstGeom prst="rect">
            <a:avLst/>
          </a:prstGeom>
          <a:noFill/>
        </p:spPr>
        <p:txBody>
          <a:bodyPr wrap="square" rtlCol="0">
            <a:spAutoFit/>
          </a:bodyPr>
          <a:lstStyle/>
          <a:p>
            <a:r>
              <a:rPr lang="en-US" dirty="0">
                <a:solidFill>
                  <a:srgbClr val="000000"/>
                </a:solidFill>
              </a:rPr>
              <a:t>How to understand Neural Network modeling:</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Concept (basic principles) &amp; Building (what are the components?)</a:t>
            </a:r>
          </a:p>
          <a:p>
            <a:endParaRPr lang="en-US" dirty="0">
              <a:solidFill>
                <a:srgbClr val="000000"/>
              </a:solidFill>
            </a:endParaRPr>
          </a:p>
          <a:p>
            <a:pPr marL="285750" indent="-285750">
              <a:buFont typeface="Arial" panose="020B0604020202020204" pitchFamily="34" charset="0"/>
              <a:buChar char="•"/>
            </a:pPr>
            <a:r>
              <a:rPr lang="en-US" dirty="0">
                <a:solidFill>
                  <a:srgbClr val="DDDDDD"/>
                </a:solidFill>
              </a:rPr>
              <a:t>Train (How does it learn?)</a:t>
            </a:r>
          </a:p>
          <a:p>
            <a:pPr marL="285750" indent="-285750">
              <a:buFont typeface="Arial" panose="020B0604020202020204" pitchFamily="34" charset="0"/>
              <a:buChar char="•"/>
            </a:pPr>
            <a:endParaRPr lang="en-US" dirty="0">
              <a:solidFill>
                <a:srgbClr val="DDDDDD"/>
              </a:solidFill>
            </a:endParaRPr>
          </a:p>
          <a:p>
            <a:pPr marL="285750" indent="-285750">
              <a:buFont typeface="Arial" panose="020B0604020202020204" pitchFamily="34" charset="0"/>
              <a:buChar char="•"/>
            </a:pPr>
            <a:r>
              <a:rPr lang="en-US" dirty="0">
                <a:solidFill>
                  <a:srgbClr val="DDDDDD"/>
                </a:solidFill>
              </a:rPr>
              <a:t>Evaluate (Did it really learn anything?)</a:t>
            </a:r>
          </a:p>
          <a:p>
            <a:pPr marL="285750" indent="-285750">
              <a:buFont typeface="Arial" panose="020B0604020202020204" pitchFamily="34" charset="0"/>
              <a:buChar char="•"/>
            </a:pPr>
            <a:endParaRPr lang="en-US" dirty="0">
              <a:solidFill>
                <a:srgbClr val="000000"/>
              </a:solidFill>
            </a:endParaRPr>
          </a:p>
          <a:p>
            <a:endParaRPr lang="sv-SE" dirty="0">
              <a:solidFill>
                <a:srgbClr val="000000"/>
              </a:solidFill>
            </a:endParaRPr>
          </a:p>
        </p:txBody>
      </p:sp>
    </p:spTree>
    <p:extLst>
      <p:ext uri="{BB962C8B-B14F-4D97-AF65-F5344CB8AC3E}">
        <p14:creationId xmlns:p14="http://schemas.microsoft.com/office/powerpoint/2010/main" val="367308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a:t>Biological vs Artificial Neural Networks</a:t>
            </a:r>
          </a:p>
        </p:txBody>
      </p:sp>
      <p:sp>
        <p:nvSpPr>
          <p:cNvPr id="5" name="Rectangle 4"/>
          <p:cNvSpPr/>
          <p:nvPr/>
        </p:nvSpPr>
        <p:spPr>
          <a:xfrm>
            <a:off x="7696200" y="1219200"/>
            <a:ext cx="2806700" cy="1130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s://miro.medium.com/max/1080/1*X5nQS1cBHQkUcu6g0XnWzg.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100" y="1219200"/>
            <a:ext cx="10287000" cy="48291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800" y="6383071"/>
            <a:ext cx="8928100" cy="276999"/>
          </a:xfrm>
          <a:prstGeom prst="rect">
            <a:avLst/>
          </a:prstGeom>
        </p:spPr>
        <p:txBody>
          <a:bodyPr wrap="square">
            <a:spAutoFit/>
          </a:bodyPr>
          <a:lstStyle/>
          <a:p>
            <a:r>
              <a:rPr lang="en-US" sz="1200" dirty="0">
                <a:solidFill>
                  <a:srgbClr val="000000"/>
                </a:solidFill>
              </a:rPr>
              <a:t>source: </a:t>
            </a:r>
            <a:r>
              <a:rPr lang="en-US" sz="1200" dirty="0">
                <a:solidFill>
                  <a:srgbClr val="000000"/>
                </a:solidFill>
                <a:hlinkClick r:id="rId4"/>
              </a:rPr>
              <a:t>https://medium.com/@abhyudayj.isme1820/neural-networks-42b34deacc1b</a:t>
            </a:r>
            <a:r>
              <a:rPr lang="en-US" sz="1200" dirty="0">
                <a:solidFill>
                  <a:srgbClr val="000000"/>
                </a:solidFill>
              </a:rPr>
              <a:t>  </a:t>
            </a:r>
          </a:p>
        </p:txBody>
      </p:sp>
    </p:spTree>
    <p:extLst>
      <p:ext uri="{BB962C8B-B14F-4D97-AF65-F5344CB8AC3E}">
        <p14:creationId xmlns:p14="http://schemas.microsoft.com/office/powerpoint/2010/main" val="1856218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a:t>Neural Networks</a:t>
            </a:r>
          </a:p>
        </p:txBody>
      </p:sp>
      <p:pic>
        <p:nvPicPr>
          <p:cNvPr id="2" name="Picture 1"/>
          <p:cNvPicPr>
            <a:picLocks noChangeAspect="1"/>
          </p:cNvPicPr>
          <p:nvPr/>
        </p:nvPicPr>
        <p:blipFill>
          <a:blip r:embed="rId3"/>
          <a:stretch>
            <a:fillRect/>
          </a:stretch>
        </p:blipFill>
        <p:spPr>
          <a:xfrm>
            <a:off x="3024787" y="1528168"/>
            <a:ext cx="6143625" cy="4295775"/>
          </a:xfrm>
          <a:prstGeom prst="rect">
            <a:avLst/>
          </a:prstGeom>
        </p:spPr>
      </p:pic>
      <p:sp>
        <p:nvSpPr>
          <p:cNvPr id="12" name="TextBox 11"/>
          <p:cNvSpPr txBox="1"/>
          <p:nvPr/>
        </p:nvSpPr>
        <p:spPr>
          <a:xfrm>
            <a:off x="8965212" y="3838608"/>
            <a:ext cx="856325" cy="369332"/>
          </a:xfrm>
          <a:prstGeom prst="rect">
            <a:avLst/>
          </a:prstGeom>
          <a:noFill/>
          <a:ln>
            <a:solidFill>
              <a:sysClr val="windowText" lastClr="000000">
                <a:lumMod val="95000"/>
                <a:lumOff val="5000"/>
              </a:sysClr>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Output</a:t>
            </a:r>
          </a:p>
        </p:txBody>
      </p:sp>
      <p:sp>
        <p:nvSpPr>
          <p:cNvPr id="5" name="Rectangle 4"/>
          <p:cNvSpPr/>
          <p:nvPr/>
        </p:nvSpPr>
        <p:spPr>
          <a:xfrm>
            <a:off x="7696200" y="1219200"/>
            <a:ext cx="2806700" cy="1130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62650" y="2349500"/>
            <a:ext cx="1080425" cy="1250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967617" y="1677786"/>
            <a:ext cx="3258264" cy="646331"/>
          </a:xfrm>
          <a:prstGeom prst="rect">
            <a:avLst/>
          </a:prstGeom>
          <a:noFill/>
        </p:spPr>
        <p:txBody>
          <a:bodyPr wrap="none" rtlCol="0">
            <a:spAutoFit/>
          </a:bodyPr>
          <a:lstStyle/>
          <a:p>
            <a:pPr algn="ctr"/>
            <a:r>
              <a:rPr lang="en-US" b="1" dirty="0">
                <a:solidFill>
                  <a:srgbClr val="FF0000"/>
                </a:solidFill>
              </a:rPr>
              <a:t>Neuron</a:t>
            </a:r>
          </a:p>
          <a:p>
            <a:pPr algn="ctr"/>
            <a:r>
              <a:rPr lang="en-US" dirty="0">
                <a:solidFill>
                  <a:srgbClr val="FF0000"/>
                </a:solidFill>
              </a:rPr>
              <a:t>Let’s see what happens here!!</a:t>
            </a:r>
          </a:p>
        </p:txBody>
      </p:sp>
      <p:cxnSp>
        <p:nvCxnSpPr>
          <p:cNvPr id="9" name="Straight Arrow Connector 8"/>
          <p:cNvCxnSpPr>
            <a:stCxn id="5" idx="2"/>
            <a:endCxn id="6" idx="3"/>
          </p:cNvCxnSpPr>
          <p:nvPr/>
        </p:nvCxnSpPr>
        <p:spPr>
          <a:xfrm flipH="1">
            <a:off x="7043075" y="2349500"/>
            <a:ext cx="2056475" cy="625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0122" y="2315114"/>
            <a:ext cx="2977116" cy="3416320"/>
          </a:xfrm>
          <a:prstGeom prst="rect">
            <a:avLst/>
          </a:prstGeom>
          <a:noFill/>
        </p:spPr>
        <p:txBody>
          <a:bodyPr wrap="square" rtlCol="0">
            <a:spAutoFit/>
          </a:bodyPr>
          <a:lstStyle/>
          <a:p>
            <a:r>
              <a:rPr lang="el-GR" u="sng" dirty="0">
                <a:solidFill>
                  <a:srgbClr val="000000"/>
                </a:solidFill>
              </a:rPr>
              <a:t>Ι</a:t>
            </a:r>
            <a:r>
              <a:rPr lang="en-US" u="sng" dirty="0" err="1">
                <a:solidFill>
                  <a:srgbClr val="000000"/>
                </a:solidFill>
              </a:rPr>
              <a:t>nput</a:t>
            </a:r>
            <a:r>
              <a:rPr lang="en-US" u="sng" dirty="0">
                <a:solidFill>
                  <a:srgbClr val="000000"/>
                </a:solidFill>
              </a:rPr>
              <a:t>/Output pairs</a:t>
            </a:r>
          </a:p>
          <a:p>
            <a:endParaRPr lang="en-US" dirty="0">
              <a:solidFill>
                <a:srgbClr val="000000"/>
              </a:solidFill>
            </a:endParaRPr>
          </a:p>
          <a:p>
            <a:r>
              <a:rPr lang="en-US" dirty="0">
                <a:solidFill>
                  <a:srgbClr val="000000"/>
                </a:solidFill>
              </a:rPr>
              <a:t>e.g.</a:t>
            </a:r>
          </a:p>
          <a:p>
            <a:endParaRPr lang="en-US" dirty="0">
              <a:solidFill>
                <a:srgbClr val="000000"/>
              </a:solidFill>
            </a:endParaRPr>
          </a:p>
          <a:p>
            <a:r>
              <a:rPr lang="en-US" dirty="0">
                <a:solidFill>
                  <a:srgbClr val="000000"/>
                </a:solidFill>
              </a:rPr>
              <a:t>Output = Price of house</a:t>
            </a:r>
            <a:endParaRPr lang="el-GR" dirty="0">
              <a:solidFill>
                <a:srgbClr val="000000"/>
              </a:solidFill>
            </a:endParaRPr>
          </a:p>
          <a:p>
            <a:endParaRPr lang="en-US" dirty="0">
              <a:solidFill>
                <a:srgbClr val="000000"/>
              </a:solidFill>
            </a:endParaRPr>
          </a:p>
          <a:p>
            <a:r>
              <a:rPr lang="en-US" dirty="0">
                <a:solidFill>
                  <a:srgbClr val="000000"/>
                </a:solidFill>
              </a:rPr>
              <a:t>Input1 = Square meters</a:t>
            </a:r>
          </a:p>
          <a:p>
            <a:r>
              <a:rPr lang="en-US" dirty="0">
                <a:solidFill>
                  <a:srgbClr val="000000"/>
                </a:solidFill>
              </a:rPr>
              <a:t>Input2</a:t>
            </a:r>
            <a:r>
              <a:rPr lang="el-GR" dirty="0">
                <a:solidFill>
                  <a:srgbClr val="000000"/>
                </a:solidFill>
              </a:rPr>
              <a:t> </a:t>
            </a:r>
            <a:r>
              <a:rPr lang="en-US" dirty="0">
                <a:solidFill>
                  <a:srgbClr val="000000"/>
                </a:solidFill>
              </a:rPr>
              <a:t>= # rooms</a:t>
            </a:r>
          </a:p>
          <a:p>
            <a:r>
              <a:rPr lang="en-US" dirty="0">
                <a:solidFill>
                  <a:srgbClr val="000000"/>
                </a:solidFill>
              </a:rPr>
              <a:t>Input3 = Proximity to center</a:t>
            </a:r>
            <a:endParaRPr lang="el-GR" dirty="0">
              <a:solidFill>
                <a:srgbClr val="000000"/>
              </a:solidFill>
            </a:endParaRPr>
          </a:p>
          <a:p>
            <a:r>
              <a:rPr lang="en-US" dirty="0">
                <a:solidFill>
                  <a:srgbClr val="000000"/>
                </a:solidFill>
              </a:rPr>
              <a:t>Input4 = Age it was built </a:t>
            </a:r>
          </a:p>
          <a:p>
            <a:r>
              <a:rPr lang="el-GR" dirty="0">
                <a:solidFill>
                  <a:srgbClr val="000000"/>
                </a:solidFill>
              </a:rPr>
              <a:t>... </a:t>
            </a:r>
            <a:endParaRPr lang="en-US" dirty="0">
              <a:solidFill>
                <a:srgbClr val="000000"/>
              </a:solidFill>
            </a:endParaRPr>
          </a:p>
          <a:p>
            <a:endParaRPr lang="sv-SE" dirty="0">
              <a:solidFill>
                <a:srgbClr val="000000"/>
              </a:solidFill>
            </a:endParaRPr>
          </a:p>
        </p:txBody>
      </p:sp>
      <p:pic>
        <p:nvPicPr>
          <p:cNvPr id="7" name="Picture 6"/>
          <p:cNvPicPr>
            <a:picLocks noChangeAspect="1"/>
          </p:cNvPicPr>
          <p:nvPr/>
        </p:nvPicPr>
        <p:blipFill>
          <a:blip r:embed="rId4"/>
          <a:stretch>
            <a:fillRect/>
          </a:stretch>
        </p:blipFill>
        <p:spPr>
          <a:xfrm>
            <a:off x="5888499" y="1698486"/>
            <a:ext cx="1228725" cy="533400"/>
          </a:xfrm>
          <a:prstGeom prst="rect">
            <a:avLst/>
          </a:prstGeom>
        </p:spPr>
      </p:pic>
    </p:spTree>
    <p:extLst>
      <p:ext uri="{BB962C8B-B14F-4D97-AF65-F5344CB8AC3E}">
        <p14:creationId xmlns:p14="http://schemas.microsoft.com/office/powerpoint/2010/main" val="2787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548974" y="1730707"/>
                <a:ext cx="5166806" cy="3376800"/>
              </a:xfrm>
            </p:spPr>
            <p:txBody>
              <a:bodyPr>
                <a:normAutofit/>
              </a:bodyPr>
              <a:lstStyle/>
              <a:p>
                <a:pPr marL="0" indent="0" algn="ctr">
                  <a:buNone/>
                </a:pPr>
                <a:endParaRPr lang="en-US" dirty="0"/>
              </a:p>
              <a:p>
                <a:pPr marL="0" indent="0">
                  <a:buNone/>
                </a:pPr>
                <a14:m>
                  <m:oMath xmlns:m="http://schemas.openxmlformats.org/officeDocument/2006/math">
                    <m:r>
                      <a:rPr lang="en-US" b="0" i="1" smtClean="0">
                        <a:solidFill>
                          <a:srgbClr val="FF0000"/>
                        </a:solidFill>
                        <a:latin typeface="Cambria Math" panose="02040503050406030204" pitchFamily="18" charset="0"/>
                      </a:rPr>
                      <m:t>𝑦</m:t>
                    </m:r>
                  </m:oMath>
                </a14:m>
                <a:r>
                  <a:rPr lang="en-US" dirty="0"/>
                  <a:t> : Output of Neuron</a:t>
                </a:r>
              </a:p>
              <a:p>
                <a:pPr marL="0" indent="0">
                  <a:buNone/>
                </a:pP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oMath>
                </a14:m>
                <a:r>
                  <a:rPr lang="en-US" dirty="0"/>
                  <a:t>: Inputs of Neuron</a:t>
                </a:r>
              </a:p>
              <a:p>
                <a:pPr marL="0" indent="0">
                  <a:buNone/>
                </a:pP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𝑤</m:t>
                        </m:r>
                      </m:e>
                      <m:sub>
                        <m:r>
                          <a:rPr lang="en-US" b="0" i="1" smtClean="0">
                            <a:solidFill>
                              <a:srgbClr val="00B050"/>
                            </a:solidFill>
                            <a:latin typeface="Cambria Math" panose="02040503050406030204" pitchFamily="18" charset="0"/>
                          </a:rPr>
                          <m:t>𝑖</m:t>
                        </m:r>
                      </m:sub>
                    </m:sSub>
                  </m:oMath>
                </a14:m>
                <a:r>
                  <a:rPr lang="en-US" dirty="0"/>
                  <a:t>: Weights of each Input</a:t>
                </a:r>
              </a:p>
              <a:p>
                <a:pPr marL="0" indent="0">
                  <a:buNone/>
                </a:pPr>
                <a14:m>
                  <m:oMath xmlns:m="http://schemas.openxmlformats.org/officeDocument/2006/math">
                    <m:r>
                      <a:rPr lang="en-US" b="0" i="1" smtClean="0">
                        <a:solidFill>
                          <a:srgbClr val="00B050"/>
                        </a:solidFill>
                        <a:latin typeface="Cambria Math" panose="02040503050406030204" pitchFamily="18" charset="0"/>
                      </a:rPr>
                      <m:t>𝑏</m:t>
                    </m:r>
                  </m:oMath>
                </a14:m>
                <a:r>
                  <a:rPr lang="en-US" dirty="0"/>
                  <a:t> : Bias for each neuron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548974" y="1730707"/>
                <a:ext cx="5166806" cy="3376800"/>
              </a:xfrm>
              <a:blipFill>
                <a:blip r:embed="rId3"/>
                <a:stretch>
                  <a:fillRect l="-354"/>
                </a:stretch>
              </a:blipFill>
            </p:spPr>
            <p:txBody>
              <a:bodyPr/>
              <a:lstStyle/>
              <a:p>
                <a:r>
                  <a:rPr lang="sv-SE">
                    <a:noFill/>
                  </a:rPr>
                  <a:t> </a:t>
                </a:r>
              </a:p>
            </p:txBody>
          </p:sp>
        </mc:Fallback>
      </mc:AlternateContent>
      <p:sp>
        <p:nvSpPr>
          <p:cNvPr id="3" name="Title 2"/>
          <p:cNvSpPr>
            <a:spLocks noGrp="1"/>
          </p:cNvSpPr>
          <p:nvPr>
            <p:ph type="title"/>
          </p:nvPr>
        </p:nvSpPr>
        <p:spPr/>
        <p:txBody>
          <a:bodyPr>
            <a:normAutofit/>
          </a:bodyPr>
          <a:lstStyle/>
          <a:p>
            <a:pPr algn="ctr"/>
            <a:r>
              <a:rPr lang="en-US" sz="3600" dirty="0"/>
              <a:t> A Neural Network Input and Output</a:t>
            </a:r>
          </a:p>
        </p:txBody>
      </p:sp>
      <p:pic>
        <p:nvPicPr>
          <p:cNvPr id="4" name="Picture 3"/>
          <p:cNvPicPr>
            <a:picLocks noChangeAspect="1"/>
          </p:cNvPicPr>
          <p:nvPr/>
        </p:nvPicPr>
        <p:blipFill>
          <a:blip r:embed="rId4"/>
          <a:stretch>
            <a:fillRect/>
          </a:stretch>
        </p:blipFill>
        <p:spPr>
          <a:xfrm>
            <a:off x="6576266" y="2306702"/>
            <a:ext cx="3705225" cy="2114550"/>
          </a:xfrm>
          <a:prstGeom prst="rect">
            <a:avLst/>
          </a:prstGeom>
        </p:spPr>
      </p:pic>
      <p:sp>
        <p:nvSpPr>
          <p:cNvPr id="5" name="Rectangle 4"/>
          <p:cNvSpPr/>
          <p:nvPr/>
        </p:nvSpPr>
        <p:spPr>
          <a:xfrm>
            <a:off x="9460501" y="2307740"/>
            <a:ext cx="1150375" cy="21145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6564923" y="2307740"/>
            <a:ext cx="1150375" cy="2114550"/>
          </a:xfrm>
          <a:prstGeom prst="rect">
            <a:avLst/>
          </a:prstGeom>
          <a:noFill/>
          <a:ln>
            <a:solidFill>
              <a:srgbClr val="1D8DB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1D8DB0"/>
              </a:solidFill>
            </a:endParaRPr>
          </a:p>
        </p:txBody>
      </p:sp>
      <p:sp>
        <p:nvSpPr>
          <p:cNvPr id="7" name="Rectangle 6"/>
          <p:cNvSpPr/>
          <p:nvPr/>
        </p:nvSpPr>
        <p:spPr>
          <a:xfrm>
            <a:off x="7715298" y="2307740"/>
            <a:ext cx="1745203" cy="2114550"/>
          </a:xfrm>
          <a:prstGeom prst="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1D8DB0"/>
              </a:solidFill>
            </a:endParaRPr>
          </a:p>
        </p:txBody>
      </p:sp>
      <p:cxnSp>
        <p:nvCxnSpPr>
          <p:cNvPr id="9" name="Straight Arrow Connector 8"/>
          <p:cNvCxnSpPr>
            <a:endCxn id="7" idx="2"/>
          </p:cNvCxnSpPr>
          <p:nvPr/>
        </p:nvCxnSpPr>
        <p:spPr>
          <a:xfrm flipH="1" flipV="1">
            <a:off x="8587900" y="4422290"/>
            <a:ext cx="1010253" cy="61486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144000" y="4963340"/>
            <a:ext cx="1642437" cy="369332"/>
          </a:xfrm>
          <a:prstGeom prst="rect">
            <a:avLst/>
          </a:prstGeom>
          <a:noFill/>
        </p:spPr>
        <p:txBody>
          <a:bodyPr wrap="none" rtlCol="0">
            <a:spAutoFit/>
          </a:bodyPr>
          <a:lstStyle/>
          <a:p>
            <a:r>
              <a:rPr lang="en-US" dirty="0">
                <a:solidFill>
                  <a:srgbClr val="000000"/>
                </a:solidFill>
              </a:rPr>
              <a:t>Let’s go there!</a:t>
            </a:r>
          </a:p>
        </p:txBody>
      </p:sp>
      <p:sp>
        <p:nvSpPr>
          <p:cNvPr id="10" name="TextBox 9"/>
          <p:cNvSpPr txBox="1"/>
          <p:nvPr/>
        </p:nvSpPr>
        <p:spPr>
          <a:xfrm>
            <a:off x="4461009" y="3403144"/>
            <a:ext cx="2085229" cy="369332"/>
          </a:xfrm>
          <a:prstGeom prst="rect">
            <a:avLst/>
          </a:prstGeom>
          <a:noFill/>
        </p:spPr>
        <p:txBody>
          <a:bodyPr wrap="square" rtlCol="0">
            <a:spAutoFit/>
          </a:bodyPr>
          <a:lstStyle/>
          <a:p>
            <a:r>
              <a:rPr lang="en-US" dirty="0">
                <a:solidFill>
                  <a:srgbClr val="000000"/>
                </a:solidFill>
                <a:latin typeface="Garamond" panose="02020404030301010803" pitchFamily="18" charset="0"/>
              </a:rPr>
              <a:t>Random Numbers</a:t>
            </a:r>
          </a:p>
        </p:txBody>
      </p:sp>
      <p:sp>
        <p:nvSpPr>
          <p:cNvPr id="8" name="Right Brace 7"/>
          <p:cNvSpPr/>
          <p:nvPr/>
        </p:nvSpPr>
        <p:spPr>
          <a:xfrm>
            <a:off x="4098385" y="3172068"/>
            <a:ext cx="242103" cy="831484"/>
          </a:xfrm>
          <a:prstGeom prst="rightBrace">
            <a:avLst/>
          </a:prstGeom>
          <a:ln>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6339894" y="1649996"/>
                <a:ext cx="51710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𝑦</m:t>
                      </m:r>
                      <m:r>
                        <a:rPr lang="en-US" sz="2400" i="1">
                          <a:latin typeface="Cambria Math" panose="02040503050406030204" pitchFamily="18" charset="0"/>
                        </a:rPr>
                        <m:t>=</m:t>
                      </m:r>
                      <m:r>
                        <a:rPr lang="en-US" sz="2400" b="0" i="1" smtClean="0">
                          <a:solidFill>
                            <a:srgbClr val="000000"/>
                          </a:solidFill>
                          <a:latin typeface="Cambria Math" panose="02040503050406030204" pitchFamily="18" charset="0"/>
                        </a:rPr>
                        <m:t>𝑓</m:t>
                      </m:r>
                      <m:d>
                        <m:dPr>
                          <m:ctrlPr>
                            <a:rPr lang="en-US" sz="2400" b="0" i="1" smtClean="0">
                              <a:solidFill>
                                <a:srgbClr val="000000"/>
                              </a:solidFill>
                              <a:latin typeface="Cambria Math" panose="02040503050406030204" pitchFamily="18" charset="0"/>
                            </a:rPr>
                          </m:ctrlPr>
                        </m:dPr>
                        <m:e>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1</m:t>
                              </m:r>
                            </m:sub>
                          </m:s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1</m:t>
                              </m:r>
                            </m:sub>
                          </m:sSub>
                          <m:r>
                            <a:rPr lang="en-US" sz="2400" i="1" smtClean="0">
                              <a:solidFill>
                                <a:srgbClr val="000000"/>
                              </a:solidFill>
                              <a:latin typeface="Cambria Math" panose="02040503050406030204" pitchFamily="18" charset="0"/>
                            </a:rPr>
                            <m:t>+</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2</m:t>
                              </m:r>
                            </m:sub>
                          </m:s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2</m:t>
                              </m:r>
                            </m:sub>
                          </m:sSub>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𝑛</m:t>
                              </m:r>
                            </m:sub>
                          </m:s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𝑛</m:t>
                              </m:r>
                            </m:sub>
                          </m:sSub>
                          <m:r>
                            <a:rPr lang="en-US" sz="2400" i="1" smtClean="0">
                              <a:solidFill>
                                <a:srgbClr val="000000"/>
                              </a:solidFill>
                              <a:latin typeface="Cambria Math" panose="02040503050406030204" pitchFamily="18" charset="0"/>
                            </a:rPr>
                            <m:t>+</m:t>
                          </m:r>
                          <m:r>
                            <a:rPr lang="en-US" sz="2400" i="1" smtClean="0">
                              <a:solidFill>
                                <a:srgbClr val="00B050"/>
                              </a:solidFill>
                              <a:latin typeface="Cambria Math" panose="02040503050406030204" pitchFamily="18" charset="0"/>
                            </a:rPr>
                            <m:t>𝑏</m:t>
                          </m:r>
                        </m:e>
                      </m:d>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6339894" y="1649996"/>
                <a:ext cx="5171031" cy="461665"/>
              </a:xfrm>
              <a:prstGeom prst="rect">
                <a:avLst/>
              </a:prstGeom>
              <a:blipFill>
                <a:blip r:embed="rId5"/>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695501" y="4431627"/>
                <a:ext cx="8796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mtClean="0">
                          <a:solidFill>
                            <a:srgbClr val="0070C0"/>
                          </a:solidFill>
                          <a:latin typeface="Cambria Math" panose="02040503050406030204" pitchFamily="18" charset="0"/>
                        </a:rPr>
                        <m:t>𝐼𝑛𝑝𝑢𝑡</m:t>
                      </m:r>
                      <m:r>
                        <m:rPr>
                          <m:nor/>
                        </m:rPr>
                        <a:rPr lang="en-US" smtClean="0">
                          <a:solidFill>
                            <a:srgbClr val="0070C0"/>
                          </a:solidFill>
                          <a:latin typeface="Cambria Math" panose="02040503050406030204" pitchFamily="18" charset="0"/>
                        </a:rPr>
                        <m:t> </m:t>
                      </m:r>
                    </m:oMath>
                  </m:oMathPara>
                </a14:m>
                <a:endParaRPr lang="sv-SE" dirty="0"/>
              </a:p>
            </p:txBody>
          </p:sp>
        </mc:Choice>
        <mc:Fallback xmlns="">
          <p:sp>
            <p:nvSpPr>
              <p:cNvPr id="12" name="Rectangle 11"/>
              <p:cNvSpPr>
                <a:spLocks noRot="1" noChangeAspect="1" noMove="1" noResize="1" noEditPoints="1" noAdjustHandles="1" noChangeArrowheads="1" noChangeShapeType="1" noTextEdit="1"/>
              </p:cNvSpPr>
              <p:nvPr/>
            </p:nvSpPr>
            <p:spPr>
              <a:xfrm>
                <a:off x="6695501" y="4431627"/>
                <a:ext cx="879600" cy="369332"/>
              </a:xfrm>
              <a:prstGeom prst="rect">
                <a:avLst/>
              </a:prstGeom>
              <a:blipFill>
                <a:blip r:embed="rId6"/>
                <a:stretch>
                  <a:fillRect b="-6557"/>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591155" y="4431627"/>
                <a:ext cx="9870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𝑂𝑢𝑡𝑝𝑢𝑡</m:t>
                      </m:r>
                    </m:oMath>
                  </m:oMathPara>
                </a14:m>
                <a:endParaRPr lang="sv-SE" dirty="0">
                  <a:solidFill>
                    <a:srgbClr val="FF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9591155" y="4431627"/>
                <a:ext cx="987001" cy="369332"/>
              </a:xfrm>
              <a:prstGeom prst="rect">
                <a:avLst/>
              </a:prstGeom>
              <a:blipFill>
                <a:blip r:embed="rId7"/>
                <a:stretch>
                  <a:fillRect b="-13115"/>
                </a:stretch>
              </a:blipFill>
            </p:spPr>
            <p:txBody>
              <a:bodyPr/>
              <a:lstStyle/>
              <a:p>
                <a:r>
                  <a:rPr lang="sv-SE">
                    <a:noFill/>
                  </a:rPr>
                  <a:t> </a:t>
                </a:r>
              </a:p>
            </p:txBody>
          </p:sp>
        </mc:Fallback>
      </mc:AlternateContent>
      <p:cxnSp>
        <p:nvCxnSpPr>
          <p:cNvPr id="16" name="Straight Arrow Connector 15"/>
          <p:cNvCxnSpPr/>
          <p:nvPr/>
        </p:nvCxnSpPr>
        <p:spPr>
          <a:xfrm flipV="1">
            <a:off x="5616317" y="4003552"/>
            <a:ext cx="1252834" cy="12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2111298" y="5417278"/>
                <a:ext cx="6096000" cy="1200329"/>
              </a:xfrm>
              <a:prstGeom prst="rect">
                <a:avLst/>
              </a:prstGeom>
            </p:spPr>
            <p:txBody>
              <a:bodyPr>
                <a:spAutoFit/>
              </a:bodyPr>
              <a:lstStyle/>
              <a:p>
                <a:pPr algn="ctr"/>
                <a:r>
                  <a:rPr lang="en-US" u="sng" dirty="0">
                    <a:solidFill>
                      <a:srgbClr val="000000"/>
                    </a:solidFill>
                  </a:rPr>
                  <a:t>For example </a:t>
                </a:r>
              </a:p>
              <a:p>
                <a14:m>
                  <m:oMath xmlns:m="http://schemas.openxmlformats.org/officeDocument/2006/math">
                    <m:sSub>
                      <m:sSubPr>
                        <m:ctrlPr>
                          <a:rPr lang="en-US" b="0"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1</m:t>
                        </m:r>
                      </m:sub>
                    </m:sSub>
                  </m:oMath>
                </a14:m>
                <a:r>
                  <a:rPr lang="en-US" dirty="0">
                    <a:solidFill>
                      <a:srgbClr val="000000"/>
                    </a:solidFill>
                  </a:rPr>
                  <a:t>= Square meters  -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=0.7</m:t>
                    </m:r>
                  </m:oMath>
                </a14:m>
                <a:r>
                  <a:rPr lang="en-US" dirty="0">
                    <a:solidFill>
                      <a:srgbClr val="000000"/>
                    </a:solidFill>
                  </a:rPr>
                  <a:t> (more important)</a:t>
                </a:r>
              </a:p>
              <a:p>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2</m:t>
                        </m:r>
                      </m:sub>
                    </m:sSub>
                  </m:oMath>
                </a14:m>
                <a:r>
                  <a:rPr lang="en-US" dirty="0">
                    <a:solidFill>
                      <a:srgbClr val="000000"/>
                    </a:solidFill>
                  </a:rPr>
                  <a:t>= Proximity to center -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3</m:t>
                    </m:r>
                  </m:oMath>
                </a14:m>
                <a:r>
                  <a:rPr lang="en-US" dirty="0">
                    <a:solidFill>
                      <a:srgbClr val="000000"/>
                    </a:solidFill>
                  </a:rPr>
                  <a:t> (less important)</a:t>
                </a:r>
              </a:p>
              <a:p>
                <a:endParaRPr lang="el-GR" dirty="0">
                  <a:solidFill>
                    <a:srgbClr val="00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2111298" y="5417278"/>
                <a:ext cx="6096000" cy="1200329"/>
              </a:xfrm>
              <a:prstGeom prst="rect">
                <a:avLst/>
              </a:prstGeom>
              <a:blipFill>
                <a:blip r:embed="rId8"/>
                <a:stretch>
                  <a:fillRect t="-3046"/>
                </a:stretch>
              </a:blipFill>
            </p:spPr>
            <p:txBody>
              <a:bodyPr/>
              <a:lstStyle/>
              <a:p>
                <a:r>
                  <a:rPr lang="sv-SE">
                    <a:noFill/>
                  </a:rPr>
                  <a:t> </a:t>
                </a:r>
              </a:p>
            </p:txBody>
          </p:sp>
        </mc:Fallback>
      </mc:AlternateContent>
    </p:spTree>
    <p:extLst>
      <p:ext uri="{BB962C8B-B14F-4D97-AF65-F5344CB8AC3E}">
        <p14:creationId xmlns:p14="http://schemas.microsoft.com/office/powerpoint/2010/main" val="41512428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6" grpId="0" animBg="1"/>
      <p:bldP spid="7" grpId="0" animBg="1"/>
      <p:bldP spid="14" grpId="0"/>
      <p:bldP spid="10" grpId="0"/>
      <p:bldP spid="8" grpId="0" animBg="1"/>
      <p:bldP spid="11" grpId="0"/>
      <p:bldP spid="12" grpId="0"/>
      <p:bldP spid="13"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63062" y="2127121"/>
            <a:ext cx="3571875" cy="2352675"/>
          </a:xfrm>
          <a:prstGeom prst="rect">
            <a:avLst/>
          </a:prstGeom>
        </p:spPr>
      </p:pic>
      <p:sp>
        <p:nvSpPr>
          <p:cNvPr id="11" name="Title 2"/>
          <p:cNvSpPr txBox="1">
            <a:spLocks/>
          </p:cNvSpPr>
          <p:nvPr/>
        </p:nvSpPr>
        <p:spPr>
          <a:xfrm>
            <a:off x="728400" y="359436"/>
            <a:ext cx="11041200" cy="646267"/>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a:lstStyle>
          <a:p>
            <a:pPr algn="ctr"/>
            <a:r>
              <a:rPr lang="en-US" sz="3600" dirty="0"/>
              <a:t>Inside the Neuron</a:t>
            </a:r>
          </a:p>
        </p:txBody>
      </p:sp>
      <p:sp>
        <p:nvSpPr>
          <p:cNvPr id="7" name="Rectangle 6"/>
          <p:cNvSpPr/>
          <p:nvPr/>
        </p:nvSpPr>
        <p:spPr>
          <a:xfrm>
            <a:off x="4292722" y="1816600"/>
            <a:ext cx="2507226" cy="3104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956523" y="5095293"/>
                <a:ext cx="5179623" cy="1040093"/>
              </a:xfrm>
              <a:prstGeom prst="rect">
                <a:avLst/>
              </a:prstGeom>
              <a:noFill/>
            </p:spPr>
            <p:txBody>
              <a:bodyPr wrap="none" rtlCol="0">
                <a:spAutoFit/>
              </a:bodyPr>
              <a:lstStyle/>
              <a:p>
                <a:r>
                  <a:rPr lang="en-US" dirty="0">
                    <a:solidFill>
                      <a:srgbClr val="FF0000"/>
                    </a:solidFill>
                  </a:rPr>
                  <a:t>Sum of all Data</a:t>
                </a:r>
                <a14:m>
                  <m:oMath xmlns:m="http://schemas.openxmlformats.org/officeDocument/2006/math">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𝑖</m:t>
                            </m:r>
                          </m:sub>
                        </m:sSub>
                      </m:e>
                    </m:d>
                  </m:oMath>
                </a14:m>
                <a:r>
                  <a:rPr lang="en-US" dirty="0">
                    <a:solidFill>
                      <a:srgbClr val="FF0000"/>
                    </a:solidFill>
                  </a:rPr>
                  <a:t>,  Weights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sub>
                    </m:sSub>
                  </m:oMath>
                </a14:m>
                <a:r>
                  <a:rPr lang="en-US" dirty="0">
                    <a:solidFill>
                      <a:srgbClr val="FF0000"/>
                    </a:solidFill>
                  </a:rPr>
                  <a:t>) and Biases (</a:t>
                </a:r>
                <a14:m>
                  <m:oMath xmlns:m="http://schemas.openxmlformats.org/officeDocument/2006/math">
                    <m:r>
                      <a:rPr lang="en-US" b="0" i="1" smtClean="0">
                        <a:solidFill>
                          <a:srgbClr val="FF0000"/>
                        </a:solidFill>
                        <a:latin typeface="Cambria Math" panose="02040503050406030204" pitchFamily="18" charset="0"/>
                      </a:rPr>
                      <m:t>𝑏</m:t>
                    </m:r>
                  </m:oMath>
                </a14:m>
                <a:r>
                  <a:rPr lang="en-US" dirty="0">
                    <a:solidFill>
                      <a:srgbClr val="FF0000"/>
                    </a:solidFill>
                  </a:rPr>
                  <a:t>)</a:t>
                </a: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𝑦</m:t>
                      </m:r>
                      <m:r>
                        <a:rPr lang="en-US" b="0" i="1" smtClean="0">
                          <a:solidFill>
                            <a:srgbClr val="FF0000"/>
                          </a:solidFill>
                          <a:latin typeface="Cambria Math" panose="02040503050406030204" pitchFamily="18" charset="0"/>
                        </a:rPr>
                        <m:t>=</m:t>
                      </m:r>
                      <m:nary>
                        <m:naryPr>
                          <m:chr m:val="∑"/>
                          <m:subHide m:val="on"/>
                          <m:supHide m:val="on"/>
                          <m:ctrlPr>
                            <a:rPr lang="en-US" i="1">
                              <a:solidFill>
                                <a:srgbClr val="FF0000"/>
                              </a:solidFill>
                              <a:latin typeface="Cambria Math" panose="02040503050406030204" pitchFamily="18" charset="0"/>
                            </a:rPr>
                          </m:ctrlPr>
                        </m:naryPr>
                        <m:sub/>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𝑖</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𝑏</m:t>
                          </m:r>
                        </m:e>
                      </m:nary>
                    </m:oMath>
                  </m:oMathPara>
                </a14:m>
                <a:endParaRPr lang="en-US"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56523" y="5095293"/>
                <a:ext cx="5179623" cy="1040093"/>
              </a:xfrm>
              <a:prstGeom prst="rect">
                <a:avLst/>
              </a:prstGeom>
              <a:blipFill>
                <a:blip r:embed="rId3"/>
                <a:stretch>
                  <a:fillRect l="-1059" t="-352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39857" y="2813629"/>
                <a:ext cx="513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1</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39857" y="2813629"/>
                <a:ext cx="513025"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39856" y="3303459"/>
                <a:ext cx="513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2</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839856" y="3303459"/>
                <a:ext cx="51302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39855" y="3927475"/>
                <a:ext cx="5254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𝑛</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839855" y="3927475"/>
                <a:ext cx="52546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973995" y="2324236"/>
                <a:ext cx="3788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𝑏</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973995" y="2324236"/>
                <a:ext cx="378886"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829663"/>
      </p:ext>
    </p:extLst>
  </p:cSld>
  <p:clrMapOvr>
    <a:masterClrMapping/>
  </p:clrMapOvr>
  <mc:AlternateContent xmlns:mc="http://schemas.openxmlformats.org/markup-compatibility/2006" xmlns:p14="http://schemas.microsoft.com/office/powerpoint/2010/main">
    <mc:Choice Requires="p14">
      <p:transition spd="med">
        <p14:flythrough/>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p:cNvSpPr txBox="1"/>
              <p:nvPr/>
            </p:nvSpPr>
            <p:spPr>
              <a:xfrm>
                <a:off x="5702482" y="5231345"/>
                <a:ext cx="3362972" cy="369332"/>
              </a:xfrm>
              <a:prstGeom prst="rect">
                <a:avLst/>
              </a:prstGeom>
              <a:noFill/>
            </p:spPr>
            <p:txBody>
              <a:bodyPr wrap="none" rtlCol="0">
                <a:spAutoFit/>
              </a:bodyPr>
              <a:lstStyle/>
              <a:p>
                <a:r>
                  <a:rPr lang="en-US" dirty="0">
                    <a:solidFill>
                      <a:srgbClr val="FF0000"/>
                    </a:solidFill>
                  </a:rPr>
                  <a:t>Apply </a:t>
                </a:r>
                <a14:m>
                  <m:oMath xmlns:m="http://schemas.openxmlformats.org/officeDocument/2006/math">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𝑦</m:t>
                        </m:r>
                      </m:e>
                    </m:d>
                  </m:oMath>
                </a14:m>
                <a:r>
                  <a:rPr lang="en-US" dirty="0">
                    <a:solidFill>
                      <a:srgbClr val="FF0000"/>
                    </a:solidFill>
                  </a:rPr>
                  <a:t> depending on </a:t>
                </a:r>
                <a:r>
                  <a:rPr lang="en-US" b="1" u="sng" dirty="0">
                    <a:solidFill>
                      <a:srgbClr val="FF0000"/>
                    </a:solidFill>
                  </a:rPr>
                  <a:t>goal</a:t>
                </a:r>
              </a:p>
            </p:txBody>
          </p:sp>
        </mc:Choice>
        <mc:Fallback xmlns="">
          <p:sp>
            <p:nvSpPr>
              <p:cNvPr id="9" name="TextBox 8"/>
              <p:cNvSpPr txBox="1">
                <a:spLocks noRot="1" noChangeAspect="1" noMove="1" noResize="1" noEditPoints="1" noAdjustHandles="1" noChangeArrowheads="1" noChangeShapeType="1" noTextEdit="1"/>
              </p:cNvSpPr>
              <p:nvPr/>
            </p:nvSpPr>
            <p:spPr>
              <a:xfrm>
                <a:off x="5702482" y="5231345"/>
                <a:ext cx="3362972" cy="369332"/>
              </a:xfrm>
              <a:prstGeom prst="rect">
                <a:avLst/>
              </a:prstGeom>
              <a:blipFill>
                <a:blip r:embed="rId2"/>
                <a:stretch>
                  <a:fillRect l="-1449" t="-8197" b="-2459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39857" y="2813629"/>
                <a:ext cx="513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1</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839857" y="2813629"/>
                <a:ext cx="513025"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839856" y="3303459"/>
                <a:ext cx="513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2</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839856" y="3303459"/>
                <a:ext cx="513025"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839855" y="3927475"/>
                <a:ext cx="5254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𝑛</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839855" y="3927475"/>
                <a:ext cx="52546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973995" y="2324236"/>
                <a:ext cx="3788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𝑏</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973995" y="2324236"/>
                <a:ext cx="378886" cy="369332"/>
              </a:xfrm>
              <a:prstGeom prst="rect">
                <a:avLst/>
              </a:prstGeom>
              <a:blipFill>
                <a:blip r:embed="rId6"/>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7"/>
          <a:stretch>
            <a:fillRect/>
          </a:stretch>
        </p:blipFill>
        <p:spPr>
          <a:xfrm>
            <a:off x="4463062" y="2127121"/>
            <a:ext cx="3571875" cy="2352675"/>
          </a:xfrm>
          <a:prstGeom prst="rect">
            <a:avLst/>
          </a:prstGeom>
        </p:spPr>
      </p:pic>
      <p:sp>
        <p:nvSpPr>
          <p:cNvPr id="17" name="Rectangle 16"/>
          <p:cNvSpPr/>
          <p:nvPr/>
        </p:nvSpPr>
        <p:spPr>
          <a:xfrm>
            <a:off x="6465321" y="1816600"/>
            <a:ext cx="1756888" cy="3104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2"/>
          <p:cNvSpPr txBox="1">
            <a:spLocks/>
          </p:cNvSpPr>
          <p:nvPr/>
        </p:nvSpPr>
        <p:spPr>
          <a:xfrm>
            <a:off x="728400" y="359436"/>
            <a:ext cx="11041200" cy="646267"/>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a:lstStyle>
          <a:p>
            <a:pPr algn="ctr"/>
            <a:r>
              <a:rPr lang="en-US" sz="3600" dirty="0"/>
              <a:t>Activation Function</a:t>
            </a:r>
          </a:p>
        </p:txBody>
      </p:sp>
    </p:spTree>
    <p:extLst>
      <p:ext uri="{BB962C8B-B14F-4D97-AF65-F5344CB8AC3E}">
        <p14:creationId xmlns:p14="http://schemas.microsoft.com/office/powerpoint/2010/main" val="4272155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3600" dirty="0"/>
              <a:t>Activation function Examples</a:t>
            </a:r>
          </a:p>
        </p:txBody>
      </p:sp>
      <p:sp>
        <p:nvSpPr>
          <p:cNvPr id="4" name="Content Placeholder 3"/>
          <p:cNvSpPr>
            <a:spLocks noGrp="1"/>
          </p:cNvSpPr>
          <p:nvPr>
            <p:ph idx="1"/>
          </p:nvPr>
        </p:nvSpPr>
        <p:spPr>
          <a:xfrm>
            <a:off x="576000" y="822011"/>
            <a:ext cx="11041200" cy="5790288"/>
          </a:xfrm>
        </p:spPr>
        <p:txBody>
          <a:bodyPr/>
          <a:lstStyle/>
          <a:p>
            <a:pPr marL="0" indent="0" algn="ctr">
              <a:buNone/>
            </a:pPr>
            <a:endParaRPr lang="en-US" u="sng" dirty="0"/>
          </a:p>
          <a:p>
            <a:pPr marL="0" indent="0" algn="ctr">
              <a:buNone/>
            </a:pPr>
            <a:r>
              <a:rPr lang="en-US" u="sng" dirty="0"/>
              <a:t>Goal</a:t>
            </a:r>
            <a:r>
              <a:rPr lang="en-US" dirty="0"/>
              <a:t>:</a:t>
            </a:r>
            <a:r>
              <a:rPr lang="en-US" dirty="0">
                <a:sym typeface="Wingdings" panose="05000000000000000000" pitchFamily="2" charset="2"/>
              </a:rPr>
              <a:t> Classification (e.g., 0/1)</a:t>
            </a:r>
            <a:endParaRPr lang="en-US" dirty="0"/>
          </a:p>
        </p:txBody>
      </p:sp>
      <p:pic>
        <p:nvPicPr>
          <p:cNvPr id="1026" name="Picture 2" descr="https://upload.wikimedia.org/wikipedia/commons/thumb/8/88/Logistic-curve.svg/1024px-Logistic-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534" y="2462594"/>
            <a:ext cx="4274131" cy="28508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1343834" y="3506453"/>
                <a:ext cx="1861342"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solidFill>
                                <a:srgbClr val="000000"/>
                              </a:solidFill>
                              <a:latin typeface="Cambria Math" panose="02040503050406030204" pitchFamily="18" charset="0"/>
                            </a:rPr>
                          </m:ctrlPr>
                        </m:naryPr>
                        <m:sub/>
                        <m:sup/>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𝑖</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𝑏</m:t>
                          </m:r>
                        </m:e>
                      </m:nary>
                      <m:r>
                        <a:rPr lang="en-US" b="0" i="1" smtClean="0">
                          <a:solidFill>
                            <a:srgbClr val="000000"/>
                          </a:solidFill>
                          <a:latin typeface="Cambria Math" panose="02040503050406030204" pitchFamily="18" charset="0"/>
                        </a:rPr>
                        <m:t>=2</m:t>
                      </m:r>
                    </m:oMath>
                  </m:oMathPara>
                </a14:m>
                <a:endParaRPr lang="en-US" dirty="0">
                  <a:solidFill>
                    <a:srgbClr val="0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43834" y="3506453"/>
                <a:ext cx="1861342" cy="7630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81664" y="3530991"/>
                <a:ext cx="27349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=0.8 →</m:t>
                      </m:r>
                      <m:r>
                        <a:rPr lang="en-US" b="0" i="1" smtClean="0">
                          <a:solidFill>
                            <a:srgbClr val="FF0000"/>
                          </a:solidFill>
                          <a:latin typeface="Cambria Math" panose="02040503050406030204" pitchFamily="18" charset="0"/>
                        </a:rPr>
                        <m:t>𝑐𝑙𝑎𝑠𝑠</m:t>
                      </m:r>
                      <m:r>
                        <a:rPr lang="en-US" b="0" i="1" smtClean="0">
                          <a:solidFill>
                            <a:srgbClr val="FF0000"/>
                          </a:solidFill>
                          <a:latin typeface="Cambria Math" panose="02040503050406030204" pitchFamily="18" charset="0"/>
                        </a:rPr>
                        <m:t> 1 (</m:t>
                      </m:r>
                      <m:r>
                        <m:rPr>
                          <m:sty m:val="p"/>
                        </m:rPr>
                        <a:rPr lang="en-US" b="0" i="0" smtClean="0">
                          <a:solidFill>
                            <a:srgbClr val="FF0000"/>
                          </a:solidFill>
                          <a:latin typeface="Cambria Math" panose="02040503050406030204" pitchFamily="18" charset="0"/>
                        </a:rPr>
                        <m:t>buy</m:t>
                      </m:r>
                      <m:r>
                        <a:rPr lang="en-US" b="0" i="1"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181664" y="3530991"/>
                <a:ext cx="2734916" cy="369332"/>
              </a:xfrm>
              <a:prstGeom prst="rect">
                <a:avLst/>
              </a:prstGeom>
              <a:blipFill>
                <a:blip r:embed="rId4"/>
                <a:stretch>
                  <a:fillRect b="-14754"/>
                </a:stretch>
              </a:blipFill>
            </p:spPr>
            <p:txBody>
              <a:bodyPr/>
              <a:lstStyle/>
              <a:p>
                <a:r>
                  <a:rPr lang="LID4096">
                    <a:noFill/>
                  </a:rPr>
                  <a:t> </a:t>
                </a:r>
              </a:p>
            </p:txBody>
          </p:sp>
        </mc:Fallback>
      </mc:AlternateContent>
      <p:cxnSp>
        <p:nvCxnSpPr>
          <p:cNvPr id="12" name="Straight Arrow Connector 11"/>
          <p:cNvCxnSpPr>
            <a:stCxn id="7" idx="3"/>
          </p:cNvCxnSpPr>
          <p:nvPr/>
        </p:nvCxnSpPr>
        <p:spPr>
          <a:xfrm flipV="1">
            <a:off x="3205176" y="2888344"/>
            <a:ext cx="3558481" cy="999656"/>
          </a:xfrm>
          <a:prstGeom prst="straightConnector1">
            <a:avLst/>
          </a:prstGeom>
          <a:ln w="952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endCxn id="10" idx="1"/>
          </p:cNvCxnSpPr>
          <p:nvPr/>
        </p:nvCxnSpPr>
        <p:spPr>
          <a:xfrm>
            <a:off x="6763657" y="2888343"/>
            <a:ext cx="2418007" cy="827314"/>
          </a:xfrm>
          <a:prstGeom prst="straightConnector1">
            <a:avLst/>
          </a:prstGeom>
          <a:ln w="9525">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6097487" y="2626783"/>
            <a:ext cx="1855096" cy="1159935"/>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10"/>
          <p:cNvSpPr/>
          <p:nvPr/>
        </p:nvSpPr>
        <p:spPr>
          <a:xfrm>
            <a:off x="4242391" y="3786717"/>
            <a:ext cx="1855096" cy="1142999"/>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TextBox 4"/>
          <p:cNvSpPr txBox="1"/>
          <p:nvPr/>
        </p:nvSpPr>
        <p:spPr>
          <a:xfrm>
            <a:off x="8362957" y="1250395"/>
            <a:ext cx="3121367" cy="1200329"/>
          </a:xfrm>
          <a:prstGeom prst="rect">
            <a:avLst/>
          </a:prstGeom>
          <a:ln w="19050">
            <a:prstDash val="sysDash"/>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rgbClr val="000000"/>
                </a:solidFill>
              </a:rPr>
              <a:t>e.g. Should I buy the house?</a:t>
            </a:r>
          </a:p>
          <a:p>
            <a:endParaRPr lang="en-US" dirty="0">
              <a:solidFill>
                <a:srgbClr val="000000"/>
              </a:solidFill>
            </a:endParaRPr>
          </a:p>
          <a:p>
            <a:r>
              <a:rPr lang="en-US" dirty="0">
                <a:solidFill>
                  <a:srgbClr val="000000"/>
                </a:solidFill>
              </a:rPr>
              <a:t>Yes (class 1)</a:t>
            </a:r>
          </a:p>
          <a:p>
            <a:r>
              <a:rPr lang="en-US" dirty="0">
                <a:solidFill>
                  <a:srgbClr val="000000"/>
                </a:solidFill>
              </a:rPr>
              <a:t>No (class 0)</a:t>
            </a:r>
            <a:endParaRPr lang="sv-SE" dirty="0">
              <a:solidFill>
                <a:srgbClr val="000000"/>
              </a:solidFill>
            </a:endParaRPr>
          </a:p>
        </p:txBody>
      </p:sp>
    </p:spTree>
    <p:extLst>
      <p:ext uri="{BB962C8B-B14F-4D97-AF65-F5344CB8AC3E}">
        <p14:creationId xmlns:p14="http://schemas.microsoft.com/office/powerpoint/2010/main" val="36764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3683743" y="1"/>
            <a:ext cx="6781057" cy="6794652"/>
          </a:xfrm>
        </p:spPr>
        <p:txBody>
          <a:bodyPr>
            <a:normAutofit/>
          </a:bodyPr>
          <a:lstStyle/>
          <a:p>
            <a:pPr algn="ctr">
              <a:spcBef>
                <a:spcPts val="0"/>
              </a:spcBef>
            </a:pPr>
            <a:r>
              <a:rPr lang="en-US" dirty="0"/>
              <a:t>Introduction to Neural Networks &amp; Applications in Space Physics</a:t>
            </a:r>
            <a:br>
              <a:rPr lang="en-US" dirty="0"/>
            </a:br>
            <a:r>
              <a:rPr lang="nl-BE" dirty="0">
                <a:effectLst>
                  <a:outerShdw blurRad="38100" dist="38100" dir="2700000" algn="tl">
                    <a:srgbClr val="000000">
                      <a:alpha val="43137"/>
                    </a:srgbClr>
                  </a:outerShdw>
                </a:effectLst>
              </a:rPr>
              <a:t/>
            </a:r>
            <a:br>
              <a:rPr lang="nl-BE" dirty="0">
                <a:effectLst>
                  <a:outerShdw blurRad="38100" dist="38100" dir="2700000" algn="tl">
                    <a:srgbClr val="000000">
                      <a:alpha val="43137"/>
                    </a:srgbClr>
                  </a:outerShdw>
                </a:effectLst>
              </a:rPr>
            </a:br>
            <a:r>
              <a:rPr lang="en-US" sz="2400" dirty="0">
                <a:latin typeface="+mj-lt"/>
                <a:ea typeface="Calibri" panose="020F0502020204030204" pitchFamily="34" charset="0"/>
              </a:rPr>
              <a:t>Savvas Raptis</a:t>
            </a:r>
            <a:r>
              <a:rPr lang="en-US" sz="1800" dirty="0"/>
              <a:t/>
            </a:r>
            <a:br>
              <a:rPr lang="en-US" sz="1800" dirty="0"/>
            </a:br>
            <a:r>
              <a:rPr lang="en-US" sz="1800" dirty="0"/>
              <a:t> </a:t>
            </a:r>
            <a:r>
              <a:rPr lang="en-US" sz="2000" dirty="0"/>
              <a:t/>
            </a:r>
            <a:br>
              <a:rPr lang="en-US" sz="2000" dirty="0"/>
            </a:br>
            <a:r>
              <a:rPr lang="en-US" sz="2000" dirty="0"/>
              <a:t>Space Physics I</a:t>
            </a:r>
            <a:br>
              <a:rPr lang="en-US" sz="2000" dirty="0"/>
            </a:br>
            <a:r>
              <a:rPr lang="en-US" sz="1800" dirty="0"/>
              <a:t>KTH Royal Institute of Technology</a:t>
            </a:r>
            <a:br>
              <a:rPr lang="en-US" sz="1800" dirty="0"/>
            </a:br>
            <a:r>
              <a:rPr lang="en-US" sz="1800" dirty="0"/>
              <a:t>10 / 10 / 2022 | 13:00 – 15:00 </a:t>
            </a:r>
            <a:endParaRPr lang="nl-NL" sz="1700" dirty="0"/>
          </a:p>
        </p:txBody>
      </p:sp>
      <p:pic>
        <p:nvPicPr>
          <p:cNvPr id="10" name="Picture 2" descr="https://upload.wikimedia.org/wikipedia/en/thumb/4/41/Kth_logo.svg/1200px-Kth_logo.svg.png"/>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17500" y="972097"/>
            <a:ext cx="3683092" cy="415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9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53926" y="2445919"/>
            <a:ext cx="5314950" cy="3409950"/>
          </a:xfrm>
          <a:prstGeom prst="rect">
            <a:avLst/>
          </a:prstGeom>
        </p:spPr>
      </p:pic>
      <p:sp>
        <p:nvSpPr>
          <p:cNvPr id="3" name="Title 2"/>
          <p:cNvSpPr>
            <a:spLocks noGrp="1"/>
          </p:cNvSpPr>
          <p:nvPr>
            <p:ph type="title"/>
          </p:nvPr>
        </p:nvSpPr>
        <p:spPr/>
        <p:txBody>
          <a:bodyPr>
            <a:normAutofit/>
          </a:bodyPr>
          <a:lstStyle/>
          <a:p>
            <a:pPr algn="ctr"/>
            <a:r>
              <a:rPr lang="en-US" sz="3600" dirty="0"/>
              <a:t>Activation function Examples</a:t>
            </a:r>
          </a:p>
        </p:txBody>
      </p:sp>
      <p:sp>
        <p:nvSpPr>
          <p:cNvPr id="4" name="Content Placeholder 3"/>
          <p:cNvSpPr>
            <a:spLocks noGrp="1"/>
          </p:cNvSpPr>
          <p:nvPr>
            <p:ph idx="1"/>
          </p:nvPr>
        </p:nvSpPr>
        <p:spPr/>
        <p:txBody>
          <a:bodyPr/>
          <a:lstStyle/>
          <a:p>
            <a:pPr marL="0" indent="0" algn="ctr">
              <a:buNone/>
            </a:pPr>
            <a:endParaRPr lang="en-US" u="sng" dirty="0"/>
          </a:p>
          <a:p>
            <a:pPr marL="0" indent="0" algn="ctr">
              <a:buNone/>
            </a:pPr>
            <a:r>
              <a:rPr lang="en-US" u="sng" dirty="0"/>
              <a:t>Goal</a:t>
            </a:r>
            <a:r>
              <a:rPr lang="en-US" dirty="0"/>
              <a:t>:</a:t>
            </a:r>
            <a:r>
              <a:rPr lang="en-US" dirty="0">
                <a:sym typeface="Wingdings" panose="05000000000000000000" pitchFamily="2" charset="2"/>
              </a:rPr>
              <a:t> Regression (Continuous value)</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343834" y="3506453"/>
                <a:ext cx="1861342"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solidFill>
                                <a:srgbClr val="000000"/>
                              </a:solidFill>
                              <a:latin typeface="Cambria Math" panose="02040503050406030204" pitchFamily="18" charset="0"/>
                            </a:rPr>
                          </m:ctrlPr>
                        </m:naryPr>
                        <m:sub/>
                        <m:sup/>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𝑖</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𝑏</m:t>
                          </m:r>
                        </m:e>
                      </m:nary>
                      <m:r>
                        <a:rPr lang="en-US" b="0" i="1" smtClean="0">
                          <a:solidFill>
                            <a:srgbClr val="000000"/>
                          </a:solidFill>
                          <a:latin typeface="Cambria Math" panose="02040503050406030204" pitchFamily="18" charset="0"/>
                        </a:rPr>
                        <m:t>=2</m:t>
                      </m:r>
                    </m:oMath>
                  </m:oMathPara>
                </a14:m>
                <a:endParaRPr lang="en-US" dirty="0">
                  <a:solidFill>
                    <a:srgbClr val="0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43834" y="3506453"/>
                <a:ext cx="1861342" cy="763094"/>
              </a:xfrm>
              <a:prstGeom prst="rect">
                <a:avLst/>
              </a:prstGeom>
              <a:blipFill>
                <a:blip r:embed="rId3"/>
                <a:stretch>
                  <a:fillRect/>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81664" y="3530991"/>
                <a:ext cx="2556277" cy="369332"/>
              </a:xfrm>
              <a:prstGeom prst="rect">
                <a:avLst/>
              </a:prstGeom>
              <a:noFill/>
            </p:spPr>
            <p:txBody>
              <a:bodyPr wrap="none" rtlCol="0">
                <a:spAutoFit/>
              </a:bodyPr>
              <a:lstStyle/>
              <a:p>
                <a14:m>
                  <m:oMath xmlns:m="http://schemas.openxmlformats.org/officeDocument/2006/math">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=2</m:t>
                    </m:r>
                  </m:oMath>
                </a14:m>
                <a:r>
                  <a:rPr lang="en-US" dirty="0">
                    <a:solidFill>
                      <a:srgbClr val="000000"/>
                    </a:solidFill>
                  </a:rPr>
                  <a:t> million SEK price</a:t>
                </a:r>
              </a:p>
            </p:txBody>
          </p:sp>
        </mc:Choice>
        <mc:Fallback xmlns="">
          <p:sp>
            <p:nvSpPr>
              <p:cNvPr id="10" name="TextBox 9"/>
              <p:cNvSpPr txBox="1">
                <a:spLocks noRot="1" noChangeAspect="1" noMove="1" noResize="1" noEditPoints="1" noAdjustHandles="1" noChangeArrowheads="1" noChangeShapeType="1" noTextEdit="1"/>
              </p:cNvSpPr>
              <p:nvPr/>
            </p:nvSpPr>
            <p:spPr>
              <a:xfrm>
                <a:off x="9181664" y="3530991"/>
                <a:ext cx="2556277" cy="369332"/>
              </a:xfrm>
              <a:prstGeom prst="rect">
                <a:avLst/>
              </a:prstGeom>
              <a:blipFill>
                <a:blip r:embed="rId4"/>
                <a:stretch>
                  <a:fillRect t="-8197" r="-1190" b="-24590"/>
                </a:stretch>
              </a:blipFill>
            </p:spPr>
            <p:txBody>
              <a:bodyPr/>
              <a:lstStyle/>
              <a:p>
                <a:r>
                  <a:rPr lang="LID4096">
                    <a:noFill/>
                  </a:rPr>
                  <a:t> </a:t>
                </a:r>
              </a:p>
            </p:txBody>
          </p:sp>
        </mc:Fallback>
      </mc:AlternateContent>
      <p:cxnSp>
        <p:nvCxnSpPr>
          <p:cNvPr id="12" name="Straight Arrow Connector 11"/>
          <p:cNvCxnSpPr>
            <a:stCxn id="7" idx="3"/>
          </p:cNvCxnSpPr>
          <p:nvPr/>
        </p:nvCxnSpPr>
        <p:spPr>
          <a:xfrm flipV="1">
            <a:off x="3205176" y="3530992"/>
            <a:ext cx="3558481" cy="357008"/>
          </a:xfrm>
          <a:prstGeom prst="straightConnector1">
            <a:avLst/>
          </a:prstGeom>
          <a:ln w="952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endCxn id="10" idx="1"/>
          </p:cNvCxnSpPr>
          <p:nvPr/>
        </p:nvCxnSpPr>
        <p:spPr>
          <a:xfrm>
            <a:off x="6763657" y="3530991"/>
            <a:ext cx="2418007" cy="184666"/>
          </a:xfrm>
          <a:prstGeom prst="straightConnector1">
            <a:avLst/>
          </a:prstGeom>
          <a:ln w="9525">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8968876" y="1550995"/>
            <a:ext cx="2935268" cy="646331"/>
          </a:xfrm>
          <a:prstGeom prst="rect">
            <a:avLst/>
          </a:prstGeom>
          <a:ln w="19050">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000000"/>
                </a:solidFill>
              </a:rPr>
              <a:t>e.g. How many million SEK will a house cost ? </a:t>
            </a:r>
          </a:p>
        </p:txBody>
      </p:sp>
    </p:spTree>
    <p:extLst>
      <p:ext uri="{BB962C8B-B14F-4D97-AF65-F5344CB8AC3E}">
        <p14:creationId xmlns:p14="http://schemas.microsoft.com/office/powerpoint/2010/main" val="18573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605739"/>
          </a:xfrm>
        </p:spPr>
        <p:txBody>
          <a:bodyPr>
            <a:normAutofit/>
          </a:bodyPr>
          <a:lstStyle/>
          <a:p>
            <a:pPr algn="ctr"/>
            <a:r>
              <a:rPr lang="en-US" sz="3600" dirty="0"/>
              <a:t>Hidden layer activation functions</a:t>
            </a:r>
          </a:p>
        </p:txBody>
      </p:sp>
      <p:sp>
        <p:nvSpPr>
          <p:cNvPr id="4" name="Content Placeholder 3"/>
          <p:cNvSpPr>
            <a:spLocks noGrp="1"/>
          </p:cNvSpPr>
          <p:nvPr>
            <p:ph idx="1"/>
          </p:nvPr>
        </p:nvSpPr>
        <p:spPr/>
        <p:txBody>
          <a:bodyPr/>
          <a:lstStyle/>
          <a:p>
            <a:pPr marL="0" indent="0" algn="ctr">
              <a:buNone/>
            </a:pPr>
            <a:r>
              <a:rPr lang="en-US" u="sng" dirty="0"/>
              <a:t>Goal</a:t>
            </a:r>
            <a:r>
              <a:rPr lang="en-US" dirty="0"/>
              <a:t>:</a:t>
            </a:r>
            <a:r>
              <a:rPr lang="en-US" dirty="0">
                <a:sym typeface="Wingdings" panose="05000000000000000000" pitchFamily="2" charset="2"/>
              </a:rPr>
              <a:t> Add complexity to our mapping </a:t>
            </a:r>
          </a:p>
        </p:txBody>
      </p:sp>
      <p:pic>
        <p:nvPicPr>
          <p:cNvPr id="10242" name="Picture 2" descr="https://cdn-images-1.medium.com/max/1600/1*A_Bzn0CjUgOXtPCJKnKLq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800" y="3138846"/>
            <a:ext cx="6705600" cy="2600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43800" y="5742436"/>
            <a:ext cx="3185487" cy="369332"/>
          </a:xfrm>
          <a:prstGeom prst="rect">
            <a:avLst/>
          </a:prstGeom>
          <a:noFill/>
        </p:spPr>
        <p:txBody>
          <a:bodyPr wrap="none" rtlCol="0">
            <a:spAutoFit/>
          </a:bodyPr>
          <a:lstStyle/>
          <a:p>
            <a:r>
              <a:rPr lang="en-US" dirty="0">
                <a:solidFill>
                  <a:srgbClr val="000000"/>
                </a:solidFill>
              </a:rPr>
              <a:t>Rectified Linear Units (</a:t>
            </a:r>
            <a:r>
              <a:rPr lang="en-US" dirty="0" err="1">
                <a:solidFill>
                  <a:srgbClr val="000000"/>
                </a:solidFill>
              </a:rPr>
              <a:t>ReLU</a:t>
            </a:r>
            <a:r>
              <a:rPr lang="en-US" dirty="0">
                <a:solidFill>
                  <a:srgbClr val="000000"/>
                </a:solidFill>
              </a:rPr>
              <a:t>)</a:t>
            </a:r>
            <a:endParaRPr lang="sv-SE" dirty="0">
              <a:solidFill>
                <a:srgbClr val="000000"/>
              </a:solidFill>
            </a:endParaRPr>
          </a:p>
        </p:txBody>
      </p:sp>
      <p:sp>
        <p:nvSpPr>
          <p:cNvPr id="6" name="TextBox 5"/>
          <p:cNvSpPr txBox="1"/>
          <p:nvPr/>
        </p:nvSpPr>
        <p:spPr>
          <a:xfrm>
            <a:off x="6994281" y="5734888"/>
            <a:ext cx="1390124" cy="369332"/>
          </a:xfrm>
          <a:prstGeom prst="rect">
            <a:avLst/>
          </a:prstGeom>
          <a:noFill/>
        </p:spPr>
        <p:txBody>
          <a:bodyPr wrap="none" rtlCol="0">
            <a:spAutoFit/>
          </a:bodyPr>
          <a:lstStyle/>
          <a:p>
            <a:r>
              <a:rPr lang="en-US" dirty="0" err="1">
                <a:solidFill>
                  <a:srgbClr val="000000"/>
                </a:solidFill>
              </a:rPr>
              <a:t>LeakyReLU</a:t>
            </a:r>
            <a:endParaRPr lang="sv-SE" dirty="0">
              <a:solidFill>
                <a:srgbClr val="000000"/>
              </a:solidFill>
            </a:endParaRPr>
          </a:p>
        </p:txBody>
      </p:sp>
    </p:spTree>
    <p:extLst>
      <p:ext uri="{BB962C8B-B14F-4D97-AF65-F5344CB8AC3E}">
        <p14:creationId xmlns:p14="http://schemas.microsoft.com/office/powerpoint/2010/main" val="813292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Question time! </a:t>
            </a:r>
          </a:p>
          <a:p>
            <a:pPr marL="0" indent="0" algn="ctr">
              <a:buNone/>
            </a:pPr>
            <a:r>
              <a:rPr lang="en-US" sz="3400" dirty="0"/>
              <a:t>What do we know so far ?</a:t>
            </a:r>
          </a:p>
        </p:txBody>
      </p:sp>
    </p:spTree>
    <p:extLst>
      <p:ext uri="{BB962C8B-B14F-4D97-AF65-F5344CB8AC3E}">
        <p14:creationId xmlns:p14="http://schemas.microsoft.com/office/powerpoint/2010/main" val="4128093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a:t>Neural Networks</a:t>
            </a:r>
          </a:p>
        </p:txBody>
      </p:sp>
      <p:pic>
        <p:nvPicPr>
          <p:cNvPr id="2" name="Picture 1"/>
          <p:cNvPicPr>
            <a:picLocks noChangeAspect="1"/>
          </p:cNvPicPr>
          <p:nvPr/>
        </p:nvPicPr>
        <p:blipFill>
          <a:blip r:embed="rId3"/>
          <a:stretch>
            <a:fillRect/>
          </a:stretch>
        </p:blipFill>
        <p:spPr>
          <a:xfrm>
            <a:off x="3024787" y="1528168"/>
            <a:ext cx="6143625" cy="4295775"/>
          </a:xfrm>
          <a:prstGeom prst="rect">
            <a:avLst/>
          </a:prstGeom>
        </p:spPr>
      </p:pic>
      <p:sp>
        <p:nvSpPr>
          <p:cNvPr id="12" name="TextBox 11"/>
          <p:cNvSpPr txBox="1"/>
          <p:nvPr/>
        </p:nvSpPr>
        <p:spPr>
          <a:xfrm>
            <a:off x="8965212" y="3838608"/>
            <a:ext cx="856325" cy="369332"/>
          </a:xfrm>
          <a:prstGeom prst="rect">
            <a:avLst/>
          </a:prstGeom>
          <a:noFill/>
          <a:ln>
            <a:solidFill>
              <a:sysClr val="windowText" lastClr="000000">
                <a:lumMod val="95000"/>
                <a:lumOff val="5000"/>
              </a:sysClr>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Output</a:t>
            </a:r>
          </a:p>
        </p:txBody>
      </p:sp>
      <p:sp>
        <p:nvSpPr>
          <p:cNvPr id="5" name="Rectangle 4"/>
          <p:cNvSpPr/>
          <p:nvPr/>
        </p:nvSpPr>
        <p:spPr>
          <a:xfrm>
            <a:off x="7696200" y="1219200"/>
            <a:ext cx="2806700" cy="1130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476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a:t>Neural Networks</a:t>
            </a:r>
          </a:p>
        </p:txBody>
      </p:sp>
      <p:pic>
        <p:nvPicPr>
          <p:cNvPr id="2" name="Picture 1"/>
          <p:cNvPicPr>
            <a:picLocks noChangeAspect="1"/>
          </p:cNvPicPr>
          <p:nvPr/>
        </p:nvPicPr>
        <p:blipFill>
          <a:blip r:embed="rId3"/>
          <a:stretch>
            <a:fillRect/>
          </a:stretch>
        </p:blipFill>
        <p:spPr>
          <a:xfrm>
            <a:off x="3024787" y="1528168"/>
            <a:ext cx="6143625" cy="4295775"/>
          </a:xfrm>
          <a:prstGeom prst="rect">
            <a:avLst/>
          </a:prstGeom>
        </p:spPr>
      </p:pic>
      <p:sp>
        <p:nvSpPr>
          <p:cNvPr id="12" name="TextBox 11"/>
          <p:cNvSpPr txBox="1"/>
          <p:nvPr/>
        </p:nvSpPr>
        <p:spPr>
          <a:xfrm>
            <a:off x="8965212" y="3838608"/>
            <a:ext cx="856325" cy="369332"/>
          </a:xfrm>
          <a:prstGeom prst="rect">
            <a:avLst/>
          </a:prstGeom>
          <a:noFill/>
          <a:ln>
            <a:solidFill>
              <a:sysClr val="windowText" lastClr="000000">
                <a:lumMod val="95000"/>
                <a:lumOff val="5000"/>
              </a:sysClr>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Output</a:t>
            </a:r>
          </a:p>
        </p:txBody>
      </p:sp>
      <p:cxnSp>
        <p:nvCxnSpPr>
          <p:cNvPr id="7" name="Straight Arrow Connector 6"/>
          <p:cNvCxnSpPr/>
          <p:nvPr/>
        </p:nvCxnSpPr>
        <p:spPr>
          <a:xfrm>
            <a:off x="2161309" y="1354975"/>
            <a:ext cx="1537855" cy="897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 idx="0"/>
          </p:cNvCxnSpPr>
          <p:nvPr/>
        </p:nvCxnSpPr>
        <p:spPr>
          <a:xfrm flipH="1">
            <a:off x="5626331" y="1528168"/>
            <a:ext cx="470269" cy="1110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8698144" y="2693324"/>
            <a:ext cx="0" cy="9827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86202" y="1034534"/>
            <a:ext cx="1360116" cy="276999"/>
          </a:xfrm>
          <a:prstGeom prst="rect">
            <a:avLst/>
          </a:prstGeom>
          <a:noFill/>
        </p:spPr>
        <p:txBody>
          <a:bodyPr wrap="none" rtlCol="0">
            <a:spAutoFit/>
          </a:bodyPr>
          <a:lstStyle/>
          <a:p>
            <a:r>
              <a:rPr lang="en-US" sz="1200" dirty="0">
                <a:solidFill>
                  <a:srgbClr val="FF0000"/>
                </a:solidFill>
              </a:rPr>
              <a:t>We put data here</a:t>
            </a:r>
            <a:endParaRPr lang="sv-SE" sz="1200" dirty="0">
              <a:solidFill>
                <a:srgbClr val="FF0000"/>
              </a:solidFill>
            </a:endParaRPr>
          </a:p>
        </p:txBody>
      </p:sp>
      <p:sp>
        <p:nvSpPr>
          <p:cNvPr id="18" name="TextBox 17"/>
          <p:cNvSpPr txBox="1"/>
          <p:nvPr/>
        </p:nvSpPr>
        <p:spPr>
          <a:xfrm>
            <a:off x="5040789" y="1280218"/>
            <a:ext cx="2920992" cy="276999"/>
          </a:xfrm>
          <a:prstGeom prst="rect">
            <a:avLst/>
          </a:prstGeom>
          <a:noFill/>
        </p:spPr>
        <p:txBody>
          <a:bodyPr wrap="none" rtlCol="0">
            <a:spAutoFit/>
          </a:bodyPr>
          <a:lstStyle/>
          <a:p>
            <a:r>
              <a:rPr lang="en-US" sz="1200" dirty="0">
                <a:solidFill>
                  <a:srgbClr val="FF0000"/>
                </a:solidFill>
              </a:rPr>
              <a:t>Random parameters here (weights/bias)</a:t>
            </a:r>
            <a:endParaRPr lang="sv-SE" sz="1200" dirty="0">
              <a:solidFill>
                <a:srgbClr val="FF0000"/>
              </a:solidFill>
            </a:endParaRPr>
          </a:p>
        </p:txBody>
      </p:sp>
      <p:sp>
        <p:nvSpPr>
          <p:cNvPr id="21" name="TextBox 20"/>
          <p:cNvSpPr txBox="1"/>
          <p:nvPr/>
        </p:nvSpPr>
        <p:spPr>
          <a:xfrm>
            <a:off x="7237648" y="2328194"/>
            <a:ext cx="3339376" cy="276999"/>
          </a:xfrm>
          <a:prstGeom prst="rect">
            <a:avLst/>
          </a:prstGeom>
          <a:noFill/>
        </p:spPr>
        <p:txBody>
          <a:bodyPr wrap="none" rtlCol="0">
            <a:spAutoFit/>
          </a:bodyPr>
          <a:lstStyle/>
          <a:p>
            <a:r>
              <a:rPr lang="en-US" sz="1200" dirty="0">
                <a:solidFill>
                  <a:srgbClr val="FF0000"/>
                </a:solidFill>
              </a:rPr>
              <a:t>Some activation function, depends on our goal</a:t>
            </a:r>
            <a:endParaRPr lang="sv-SE" sz="1200" dirty="0">
              <a:solidFill>
                <a:srgbClr val="FF0000"/>
              </a:solidFill>
            </a:endParaRPr>
          </a:p>
        </p:txBody>
      </p:sp>
      <p:cxnSp>
        <p:nvCxnSpPr>
          <p:cNvPr id="13" name="Straight Arrow Connector 12"/>
          <p:cNvCxnSpPr/>
          <p:nvPr/>
        </p:nvCxnSpPr>
        <p:spPr>
          <a:xfrm flipH="1" flipV="1">
            <a:off x="6192078" y="4899991"/>
            <a:ext cx="1" cy="7146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02401" y="5580811"/>
            <a:ext cx="4772910" cy="276999"/>
          </a:xfrm>
          <a:prstGeom prst="rect">
            <a:avLst/>
          </a:prstGeom>
          <a:noFill/>
        </p:spPr>
        <p:txBody>
          <a:bodyPr wrap="none" rtlCol="0">
            <a:spAutoFit/>
          </a:bodyPr>
          <a:lstStyle/>
          <a:p>
            <a:r>
              <a:rPr lang="en-US" sz="1200" dirty="0">
                <a:solidFill>
                  <a:srgbClr val="FF0000"/>
                </a:solidFill>
              </a:rPr>
              <a:t>We sum all the inputs with their weights when they go to a neuron!</a:t>
            </a:r>
            <a:endParaRPr lang="sv-SE" sz="1200" dirty="0">
              <a:solidFill>
                <a:srgbClr val="FF0000"/>
              </a:solidFill>
            </a:endParaRPr>
          </a:p>
        </p:txBody>
      </p:sp>
      <p:sp>
        <p:nvSpPr>
          <p:cNvPr id="19" name="TextBox 18"/>
          <p:cNvSpPr txBox="1"/>
          <p:nvPr/>
        </p:nvSpPr>
        <p:spPr>
          <a:xfrm>
            <a:off x="8830411" y="4232564"/>
            <a:ext cx="2786789" cy="276999"/>
          </a:xfrm>
          <a:prstGeom prst="rect">
            <a:avLst/>
          </a:prstGeom>
          <a:noFill/>
        </p:spPr>
        <p:txBody>
          <a:bodyPr wrap="none" rtlCol="0">
            <a:spAutoFit/>
          </a:bodyPr>
          <a:lstStyle/>
          <a:p>
            <a:r>
              <a:rPr lang="en-US" sz="1200" dirty="0">
                <a:solidFill>
                  <a:srgbClr val="FF0000"/>
                </a:solidFill>
              </a:rPr>
              <a:t>We know output = supervised learning</a:t>
            </a:r>
            <a:endParaRPr lang="sv-SE" sz="1200" dirty="0">
              <a:solidFill>
                <a:srgbClr val="FF0000"/>
              </a:solidFill>
            </a:endParaRPr>
          </a:p>
        </p:txBody>
      </p:sp>
      <p:sp>
        <p:nvSpPr>
          <p:cNvPr id="20" name="Rectangle 19"/>
          <p:cNvSpPr/>
          <p:nvPr/>
        </p:nvSpPr>
        <p:spPr>
          <a:xfrm>
            <a:off x="8288879" y="1049614"/>
            <a:ext cx="2806700" cy="1130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Arrow Connector 2">
            <a:extLst>
              <a:ext uri="{FF2B5EF4-FFF2-40B4-BE49-F238E27FC236}">
                <a16:creationId xmlns:a16="http://schemas.microsoft.com/office/drawing/2014/main" id="{95E05480-7FE5-7270-BF54-B11D30E72700}"/>
              </a:ext>
            </a:extLst>
          </p:cNvPr>
          <p:cNvCxnSpPr>
            <a:cxnSpLocks/>
            <a:stCxn id="21" idx="1"/>
          </p:cNvCxnSpPr>
          <p:nvPr/>
        </p:nvCxnSpPr>
        <p:spPr>
          <a:xfrm flipH="1">
            <a:off x="6544239" y="2466694"/>
            <a:ext cx="693409" cy="2599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70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Outline</a:t>
            </a:r>
          </a:p>
        </p:txBody>
      </p:sp>
      <p:sp>
        <p:nvSpPr>
          <p:cNvPr id="2" name="TextBox 1"/>
          <p:cNvSpPr txBox="1"/>
          <p:nvPr/>
        </p:nvSpPr>
        <p:spPr>
          <a:xfrm>
            <a:off x="1163782" y="1101436"/>
            <a:ext cx="9717578" cy="3416320"/>
          </a:xfrm>
          <a:prstGeom prst="rect">
            <a:avLst/>
          </a:prstGeom>
          <a:noFill/>
        </p:spPr>
        <p:txBody>
          <a:bodyPr wrap="square" rtlCol="0">
            <a:spAutoFit/>
          </a:bodyPr>
          <a:lstStyle/>
          <a:p>
            <a:r>
              <a:rPr lang="en-US" dirty="0">
                <a:solidFill>
                  <a:srgbClr val="000000"/>
                </a:solidFill>
              </a:rPr>
              <a:t>How to understand Neural Network modeling:</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Concept (basic principles) &amp; Building (what are the components?)</a:t>
            </a:r>
          </a:p>
          <a:p>
            <a:pPr marL="285750" indent="-285750">
              <a:buFont typeface="Arial" panose="020B0604020202020204" pitchFamily="34" charset="0"/>
              <a:buChar char="•"/>
            </a:pPr>
            <a:endParaRPr lang="en-US" b="1" dirty="0">
              <a:solidFill>
                <a:srgbClr val="000000"/>
              </a:solidFill>
            </a:endParaRPr>
          </a:p>
          <a:p>
            <a:r>
              <a:rPr lang="en-US" b="1" dirty="0">
                <a:solidFill>
                  <a:srgbClr val="000000"/>
                </a:solidFill>
              </a:rPr>
              <a:t>Answer</a:t>
            </a:r>
            <a:r>
              <a:rPr lang="en-US" dirty="0">
                <a:solidFill>
                  <a:srgbClr val="000000"/>
                </a:solidFill>
              </a:rPr>
              <a:t>: ….</a:t>
            </a:r>
          </a:p>
          <a:p>
            <a:endParaRPr lang="en-US" dirty="0">
              <a:solidFill>
                <a:srgbClr val="000000"/>
              </a:solidFill>
            </a:endParaRP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DDDDDD"/>
                </a:solidFill>
              </a:rPr>
              <a:t>Train (How does it learn?)</a:t>
            </a:r>
          </a:p>
          <a:p>
            <a:endParaRPr lang="en-US" dirty="0">
              <a:solidFill>
                <a:srgbClr val="000000"/>
              </a:solidFill>
            </a:endParaRPr>
          </a:p>
          <a:p>
            <a:pPr marL="285750" indent="-285750">
              <a:buFont typeface="Arial" panose="020B0604020202020204" pitchFamily="34" charset="0"/>
              <a:buChar char="•"/>
            </a:pPr>
            <a:r>
              <a:rPr lang="en-US" dirty="0">
                <a:solidFill>
                  <a:srgbClr val="DDDDDD"/>
                </a:solidFill>
              </a:rPr>
              <a:t>Evaluate (Did it really learn anything?)</a:t>
            </a:r>
          </a:p>
          <a:p>
            <a:pPr marL="285750" indent="-285750">
              <a:buFont typeface="Arial" panose="020B0604020202020204" pitchFamily="34" charset="0"/>
              <a:buChar char="•"/>
            </a:pPr>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3566563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Outline</a:t>
            </a:r>
          </a:p>
        </p:txBody>
      </p:sp>
      <p:sp>
        <p:nvSpPr>
          <p:cNvPr id="2" name="TextBox 1"/>
          <p:cNvSpPr txBox="1"/>
          <p:nvPr/>
        </p:nvSpPr>
        <p:spPr>
          <a:xfrm>
            <a:off x="1163782" y="1101436"/>
            <a:ext cx="9717578" cy="3416320"/>
          </a:xfrm>
          <a:prstGeom prst="rect">
            <a:avLst/>
          </a:prstGeom>
          <a:noFill/>
        </p:spPr>
        <p:txBody>
          <a:bodyPr wrap="square" rtlCol="0">
            <a:spAutoFit/>
          </a:bodyPr>
          <a:lstStyle/>
          <a:p>
            <a:r>
              <a:rPr lang="en-US" dirty="0">
                <a:solidFill>
                  <a:srgbClr val="000000"/>
                </a:solidFill>
              </a:rPr>
              <a:t>How to understand Neural Network modeling:</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Concept (basic principles) &amp; Building (what are the components?)</a:t>
            </a:r>
          </a:p>
          <a:p>
            <a:pPr marL="285750" indent="-285750">
              <a:buFont typeface="Arial" panose="020B0604020202020204" pitchFamily="34" charset="0"/>
              <a:buChar char="•"/>
            </a:pPr>
            <a:endParaRPr lang="en-US" b="1" dirty="0">
              <a:solidFill>
                <a:srgbClr val="000000"/>
              </a:solidFill>
            </a:endParaRPr>
          </a:p>
          <a:p>
            <a:r>
              <a:rPr lang="en-US" b="1" dirty="0">
                <a:solidFill>
                  <a:srgbClr val="000000"/>
                </a:solidFill>
              </a:rPr>
              <a:t>Answer</a:t>
            </a:r>
            <a:r>
              <a:rPr lang="en-US" dirty="0">
                <a:solidFill>
                  <a:srgbClr val="000000"/>
                </a:solidFill>
              </a:rPr>
              <a:t>: Yes! We know that now! We have a randomly parametrized model….. But ok, then what ? It should just spit out random results now right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DDDDDD"/>
                </a:solidFill>
              </a:rPr>
              <a:t>Train (How does it learn?)</a:t>
            </a:r>
          </a:p>
          <a:p>
            <a:endParaRPr lang="en-US" dirty="0">
              <a:solidFill>
                <a:srgbClr val="000000"/>
              </a:solidFill>
            </a:endParaRPr>
          </a:p>
          <a:p>
            <a:pPr marL="285750" indent="-285750">
              <a:buFont typeface="Arial" panose="020B0604020202020204" pitchFamily="34" charset="0"/>
              <a:buChar char="•"/>
            </a:pPr>
            <a:r>
              <a:rPr lang="en-US" dirty="0">
                <a:solidFill>
                  <a:srgbClr val="DDDDDD"/>
                </a:solidFill>
              </a:rPr>
              <a:t>Evaluate (Did it really learn anything?)</a:t>
            </a:r>
          </a:p>
          <a:p>
            <a:pPr marL="285750" indent="-285750">
              <a:buFont typeface="Arial" panose="020B0604020202020204" pitchFamily="34" charset="0"/>
              <a:buChar char="•"/>
            </a:pPr>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862071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a:t>Neural Networks &amp; Backpropagation</a:t>
            </a:r>
          </a:p>
        </p:txBody>
      </p:sp>
      <p:pic>
        <p:nvPicPr>
          <p:cNvPr id="1026" name="Picture 2" descr="https://i.stack.imgur.com/H1K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737" y="1615073"/>
            <a:ext cx="6181725" cy="43148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955450" y="3934374"/>
            <a:ext cx="856325" cy="369332"/>
          </a:xfrm>
          <a:prstGeom prst="rect">
            <a:avLst/>
          </a:prstGeom>
          <a:noFill/>
          <a:ln>
            <a:solidFill>
              <a:sysClr val="windowText" lastClr="000000">
                <a:lumMod val="95000"/>
                <a:lumOff val="5000"/>
              </a:sysClr>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Output</a:t>
            </a:r>
          </a:p>
        </p:txBody>
      </p:sp>
      <p:sp>
        <p:nvSpPr>
          <p:cNvPr id="2" name="TextBox 1"/>
          <p:cNvSpPr txBox="1"/>
          <p:nvPr/>
        </p:nvSpPr>
        <p:spPr>
          <a:xfrm>
            <a:off x="2673229" y="5929764"/>
            <a:ext cx="6987810" cy="584775"/>
          </a:xfrm>
          <a:prstGeom prst="rect">
            <a:avLst/>
          </a:prstGeom>
          <a:noFill/>
        </p:spPr>
        <p:txBody>
          <a:bodyPr wrap="none" rtlCol="0">
            <a:spAutoFit/>
          </a:bodyPr>
          <a:lstStyle/>
          <a:p>
            <a:pPr marL="285750" indent="-285750">
              <a:buFont typeface="Arial" panose="020B0604020202020204" pitchFamily="34" charset="0"/>
              <a:buChar char="•"/>
            </a:pPr>
            <a:r>
              <a:rPr lang="en-US" sz="1600" i="1" dirty="0">
                <a:solidFill>
                  <a:srgbClr val="000000"/>
                </a:solidFill>
              </a:rPr>
              <a:t>Random parameters = random result </a:t>
            </a:r>
          </a:p>
          <a:p>
            <a:pPr marL="285750" indent="-285750">
              <a:buFont typeface="Arial" panose="020B0604020202020204" pitchFamily="34" charset="0"/>
              <a:buChar char="•"/>
            </a:pPr>
            <a:r>
              <a:rPr lang="en-US" sz="1600" i="1" dirty="0">
                <a:solidFill>
                  <a:srgbClr val="000000"/>
                </a:solidFill>
              </a:rPr>
              <a:t>Error back propagation = change parameters based on data = modeling</a:t>
            </a:r>
            <a:endParaRPr lang="sv-SE" sz="1600" i="1" dirty="0">
              <a:solidFill>
                <a:srgbClr val="000000"/>
              </a:solidFill>
            </a:endParaRPr>
          </a:p>
        </p:txBody>
      </p:sp>
    </p:spTree>
    <p:extLst>
      <p:ext uri="{BB962C8B-B14F-4D97-AF65-F5344CB8AC3E}">
        <p14:creationId xmlns:p14="http://schemas.microsoft.com/office/powerpoint/2010/main" val="120594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marL="0" indent="0">
                  <a:buNone/>
                </a:pPr>
                <a:r>
                  <a:rPr lang="en-US" dirty="0"/>
                  <a:t>For example, mean squared error:</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𝑌</m:t>
                                  </m:r>
                                  <m:r>
                                    <m:rPr>
                                      <m:lit/>
                                    </m:rP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𝑌</m:t>
                                  </m:r>
                                </m:e>
                              </m:d>
                            </m:e>
                            <m:sup>
                              <m:r>
                                <a:rPr lang="en-US" i="1">
                                  <a:latin typeface="Cambria Math" panose="02040503050406030204" pitchFamily="18" charset="0"/>
                                </a:rPr>
                                <m:t>2</m:t>
                              </m:r>
                            </m:sup>
                          </m:sSup>
                        </m:e>
                      </m:nary>
                    </m:oMath>
                  </m:oMathPara>
                </a14:m>
                <a:endParaRPr lang="en-US" b="0" dirty="0"/>
              </a:p>
              <a:p>
                <a:pPr marL="0" indent="0">
                  <a:buNone/>
                </a:pPr>
                <a:endParaRPr lang="en-US" b="0" dirty="0"/>
              </a:p>
              <a:p>
                <a:pPr marL="0" indent="0">
                  <a:buNone/>
                </a:pPr>
                <a:r>
                  <a:rPr lang="en-US" i="1" dirty="0"/>
                  <a:t>The goal is to minimize/maximize a cost function. </a:t>
                </a:r>
              </a:p>
              <a:p>
                <a:pPr marL="0" indent="0">
                  <a:buNone/>
                </a:pPr>
                <a:endParaRPr lang="en-US" i="1" dirty="0"/>
              </a:p>
              <a:p>
                <a:pPr marL="0" indent="0">
                  <a:buNone/>
                </a:pPr>
                <a:r>
                  <a:rPr lang="en-US" u="sng" dirty="0">
                    <a:solidFill>
                      <a:srgbClr val="FF3B3B"/>
                    </a:solidFill>
                  </a:rPr>
                  <a:t>Question:</a:t>
                </a:r>
                <a:r>
                  <a:rPr lang="en-US" dirty="0">
                    <a:solidFill>
                      <a:srgbClr val="FF3B3B"/>
                    </a:solidFill>
                  </a:rPr>
                  <a:t> How do we minimize this? What do we have to do when we are asked to find the minimum of a function ?</a:t>
                </a:r>
              </a:p>
              <a:p>
                <a:pPr marL="0" indent="0">
                  <a:buNone/>
                </a:pPr>
                <a:endParaRPr lang="en-US" dirty="0"/>
              </a:p>
              <a:p>
                <a:pPr marL="0" indent="0">
                  <a:buNone/>
                </a:pPr>
                <a:r>
                  <a:rPr lang="en-US" dirty="0"/>
                  <a:t>With an algorithm that uses the minima of the function: </a:t>
                </a:r>
                <a:r>
                  <a:rPr lang="en-US" b="1" dirty="0"/>
                  <a:t>Gradient Descent.</a:t>
                </a:r>
                <a:endParaRPr lang="sv-SE"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828" t="-737" r="-1380"/>
                </a:stretch>
              </a:blipFill>
            </p:spPr>
            <p:txBody>
              <a:bodyPr/>
              <a:lstStyle/>
              <a:p>
                <a:r>
                  <a:rPr lang="LID4096">
                    <a:noFill/>
                  </a:rPr>
                  <a:t> </a:t>
                </a:r>
              </a:p>
            </p:txBody>
          </p:sp>
        </mc:Fallback>
      </mc:AlternateContent>
      <p:sp>
        <p:nvSpPr>
          <p:cNvPr id="3" name="Title 2"/>
          <p:cNvSpPr>
            <a:spLocks noGrp="1"/>
          </p:cNvSpPr>
          <p:nvPr>
            <p:ph type="title"/>
          </p:nvPr>
        </p:nvSpPr>
        <p:spPr/>
        <p:txBody>
          <a:bodyPr/>
          <a:lstStyle/>
          <a:p>
            <a:pPr algn="ctr"/>
            <a:r>
              <a:rPr lang="en-US" dirty="0"/>
              <a:t>Cost (error) function</a:t>
            </a:r>
            <a:endParaRPr lang="sv-SE" dirty="0"/>
          </a:p>
        </p:txBody>
      </p:sp>
      <p:cxnSp>
        <p:nvCxnSpPr>
          <p:cNvPr id="5" name="Straight Arrow Connector 4"/>
          <p:cNvCxnSpPr/>
          <p:nvPr/>
        </p:nvCxnSpPr>
        <p:spPr>
          <a:xfrm flipH="1">
            <a:off x="6660682" y="1241659"/>
            <a:ext cx="616017" cy="770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7074568" y="912614"/>
                <a:ext cx="5002267" cy="369332"/>
              </a:xfrm>
              <a:prstGeom prst="rect">
                <a:avLst/>
              </a:prstGeom>
              <a:noFill/>
            </p:spPr>
            <p:txBody>
              <a:bodyPr wrap="none" rtlCol="0">
                <a:spAutoFit/>
              </a:bodyPr>
              <a:lstStyle/>
              <a:p>
                <a:r>
                  <a:rPr lang="en-US" dirty="0"/>
                  <a:t>Output (initially random, since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are random)</a:t>
                </a:r>
                <a:endParaRPr lang="sv-SE" dirty="0"/>
              </a:p>
            </p:txBody>
          </p:sp>
        </mc:Choice>
        <mc:Fallback xmlns="">
          <p:sp>
            <p:nvSpPr>
              <p:cNvPr id="6" name="TextBox 5"/>
              <p:cNvSpPr txBox="1">
                <a:spLocks noRot="1" noChangeAspect="1" noMove="1" noResize="1" noEditPoints="1" noAdjustHandles="1" noChangeArrowheads="1" noChangeShapeType="1" noTextEdit="1"/>
              </p:cNvSpPr>
              <p:nvPr/>
            </p:nvSpPr>
            <p:spPr>
              <a:xfrm>
                <a:off x="7074568" y="912614"/>
                <a:ext cx="5002267" cy="369332"/>
              </a:xfrm>
              <a:prstGeom prst="rect">
                <a:avLst/>
              </a:prstGeom>
              <a:blipFill>
                <a:blip r:embed="rId4"/>
                <a:stretch>
                  <a:fillRect l="-1098" t="-10000" r="-488" b="-26667"/>
                </a:stretch>
              </a:blipFill>
            </p:spPr>
            <p:txBody>
              <a:bodyPr/>
              <a:lstStyle/>
              <a:p>
                <a:r>
                  <a:rPr lang="sv-SE">
                    <a:noFill/>
                  </a:rPr>
                  <a:t> </a:t>
                </a:r>
              </a:p>
            </p:txBody>
          </p:sp>
        </mc:Fallback>
      </mc:AlternateContent>
      <p:sp>
        <p:nvSpPr>
          <p:cNvPr id="7" name="TextBox 6"/>
          <p:cNvSpPr txBox="1"/>
          <p:nvPr/>
        </p:nvSpPr>
        <p:spPr>
          <a:xfrm>
            <a:off x="8052835" y="1433453"/>
            <a:ext cx="2531462" cy="369332"/>
          </a:xfrm>
          <a:prstGeom prst="rect">
            <a:avLst/>
          </a:prstGeom>
          <a:noFill/>
        </p:spPr>
        <p:txBody>
          <a:bodyPr wrap="none" rtlCol="0">
            <a:spAutoFit/>
          </a:bodyPr>
          <a:lstStyle/>
          <a:p>
            <a:r>
              <a:rPr lang="en-US" dirty="0">
                <a:solidFill>
                  <a:srgbClr val="FF3B3B"/>
                </a:solidFill>
              </a:rPr>
              <a:t>desired output (known)</a:t>
            </a:r>
            <a:endParaRPr lang="sv-SE" dirty="0">
              <a:solidFill>
                <a:srgbClr val="FF3B3B"/>
              </a:solidFill>
            </a:endParaRPr>
          </a:p>
        </p:txBody>
      </p:sp>
      <p:cxnSp>
        <p:nvCxnSpPr>
          <p:cNvPr id="8" name="Straight Arrow Connector 7"/>
          <p:cNvCxnSpPr/>
          <p:nvPr/>
        </p:nvCxnSpPr>
        <p:spPr>
          <a:xfrm flipH="1">
            <a:off x="7276699" y="1640760"/>
            <a:ext cx="809338" cy="394606"/>
          </a:xfrm>
          <a:prstGeom prst="straightConnector1">
            <a:avLst/>
          </a:prstGeom>
          <a:ln>
            <a:solidFill>
              <a:srgbClr val="FF3B3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27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indent="0">
                  <a:buNone/>
                </a:pPr>
                <a:r>
                  <a:rPr lang="en-US" u="sng" dirty="0"/>
                  <a:t>Where to go and how fast to go there ?</a:t>
                </a:r>
              </a:p>
              <a:p>
                <a:endParaRPr lang="en-US" u="sng" dirty="0"/>
              </a:p>
              <a:p>
                <a:pPr marL="0" indent="0">
                  <a:buNone/>
                </a:pPr>
                <a:r>
                  <a:rPr lang="en-US" dirty="0">
                    <a:solidFill>
                      <a:srgbClr val="FF0000"/>
                    </a:solidFill>
                  </a:rPr>
                  <a:t>Where</a:t>
                </a:r>
                <a:r>
                  <a:rPr lang="en-US" dirty="0"/>
                  <a:t> = Opposite of derivative/slope of the error</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l-GR" b="0" i="1" smtClean="0">
                              <a:latin typeface="Cambria Math" panose="02040503050406030204" pitchFamily="18" charset="0"/>
                            </a:rPr>
                            <m:t>𝜃</m:t>
                          </m:r>
                        </m:e>
                        <m:sub>
                          <m:r>
                            <a:rPr lang="en-US" b="0" i="1" smtClean="0">
                              <a:latin typeface="Cambria Math" panose="02040503050406030204" pitchFamily="18" charset="0"/>
                            </a:rPr>
                            <m:t>𝑗</m:t>
                          </m:r>
                        </m:sub>
                      </m:sSub>
                      <m:r>
                        <a:rPr lang="el-GR" b="0" i="1" smtClean="0">
                          <a:latin typeface="Cambria Math" panose="02040503050406030204" pitchFamily="18" charset="0"/>
                        </a:rPr>
                        <m:t>=</m:t>
                      </m:r>
                      <m:sSub>
                        <m:sSubPr>
                          <m:ctrlPr>
                            <a:rPr lang="el-GR" b="0" i="1" smtClean="0">
                              <a:latin typeface="Cambria Math" panose="02040503050406030204" pitchFamily="18" charset="0"/>
                            </a:rPr>
                          </m:ctrlPr>
                        </m:sSubPr>
                        <m:e>
                          <m:r>
                            <a:rPr lang="el-GR" b="0" i="1" smtClean="0">
                              <a:latin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m:t>
                      </m:r>
                      <m:r>
                        <a:rPr lang="en-US" b="0" i="1" smtClean="0">
                          <a:solidFill>
                            <a:srgbClr val="0070C0"/>
                          </a:solidFill>
                          <a:latin typeface="Cambria Math" panose="02040503050406030204" pitchFamily="18" charset="0"/>
                        </a:rPr>
                        <m:t>𝑎</m:t>
                      </m:r>
                      <m:f>
                        <m:fPr>
                          <m:ctrlPr>
                            <a:rPr lang="en-US" b="0" i="1" smtClean="0">
                              <a:latin typeface="Cambria Math" panose="02040503050406030204" pitchFamily="18" charset="0"/>
                            </a:rPr>
                          </m:ctrlPr>
                        </m:fPr>
                        <m:num>
                          <m:r>
                            <a:rPr lang="el-GR" b="0" i="1" smtClean="0">
                              <a:latin typeface="Cambria Math" panose="02040503050406030204" pitchFamily="18" charset="0"/>
                            </a:rPr>
                            <m:t>𝜕</m:t>
                          </m:r>
                        </m:num>
                        <m:den>
                          <m:r>
                            <a:rPr lang="en-US" b="0" i="1" smtClean="0">
                              <a:latin typeface="Cambria Math" panose="02040503050406030204" pitchFamily="18" charset="0"/>
                            </a:rPr>
                            <m:t>𝜕</m:t>
                          </m:r>
                          <m:sSub>
                            <m:sSubPr>
                              <m:ctrlPr>
                                <a:rPr lang="el-GR" b="0" i="1" smtClean="0">
                                  <a:latin typeface="Cambria Math" panose="02040503050406030204" pitchFamily="18" charset="0"/>
                                </a:rPr>
                              </m:ctrlPr>
                            </m:sSubPr>
                            <m:e>
                              <m:r>
                                <a:rPr lang="el-GR" b="0" i="1" smtClean="0">
                                  <a:latin typeface="Cambria Math" panose="02040503050406030204" pitchFamily="18" charset="0"/>
                                </a:rPr>
                                <m:t>𝜃</m:t>
                              </m:r>
                            </m:e>
                            <m:sub>
                              <m:r>
                                <a:rPr lang="en-US" b="0" i="1" smtClean="0">
                                  <a:latin typeface="Cambria Math" panose="02040503050406030204" pitchFamily="18" charset="0"/>
                                </a:rPr>
                                <m:t>𝑗</m:t>
                              </m:r>
                            </m:sub>
                          </m:sSub>
                        </m:den>
                      </m:f>
                      <m:r>
                        <a:rPr lang="en-US" b="0" i="1" smtClean="0">
                          <a:latin typeface="Cambria Math" panose="02040503050406030204" pitchFamily="18" charset="0"/>
                        </a:rPr>
                        <m:t> </m:t>
                      </m:r>
                      <m:r>
                        <a:rPr lang="en-US" b="0" i="1" smtClean="0">
                          <a:latin typeface="Cambria Math" panose="02040503050406030204" pitchFamily="18" charset="0"/>
                        </a:rPr>
                        <m:t>𝐽</m:t>
                      </m:r>
                    </m:oMath>
                  </m:oMathPara>
                </a14:m>
                <a:endParaRPr lang="en-US" dirty="0"/>
              </a:p>
              <a:p>
                <a:pPr marL="0" indent="0">
                  <a:buNone/>
                </a:pPr>
                <a:r>
                  <a:rPr lang="en-US" dirty="0"/>
                  <a:t>Where, j = cost function</a:t>
                </a:r>
              </a:p>
              <a:p>
                <a:pPr marL="0" indent="0">
                  <a:buNone/>
                </a:pPr>
                <a:endParaRPr lang="en-US" dirty="0"/>
              </a:p>
              <a:p>
                <a:pPr marL="0" indent="0">
                  <a:buNone/>
                </a:pPr>
                <a:r>
                  <a:rPr lang="en-US" dirty="0">
                    <a:solidFill>
                      <a:srgbClr val="0070C0"/>
                    </a:solidFill>
                  </a:rPr>
                  <a:t>How fast = Learning rate </a:t>
                </a:r>
                <a:r>
                  <a:rPr lang="en-US" dirty="0"/>
                  <a:t>(numerical factor) </a:t>
                </a:r>
                <a:r>
                  <a:rPr lang="en-US" dirty="0">
                    <a:hlinkClick r:id="rId3"/>
                  </a:rPr>
                  <a:t>https://developers.google.com/machine-learning/crash-course/fitter/graph</a:t>
                </a:r>
                <a:endParaRPr lang="sv-SE"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4"/>
                <a:stretch>
                  <a:fillRect l="-828" t="-7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pPr algn="ctr"/>
            <a:r>
              <a:rPr lang="en-US" dirty="0"/>
              <a:t>2 things we care about</a:t>
            </a:r>
            <a:endParaRPr lang="sv-SE" dirty="0"/>
          </a:p>
        </p:txBody>
      </p:sp>
    </p:spTree>
    <p:extLst>
      <p:ext uri="{BB962C8B-B14F-4D97-AF65-F5344CB8AC3E}">
        <p14:creationId xmlns:p14="http://schemas.microsoft.com/office/powerpoint/2010/main" val="1441477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What is machine learning &amp; A.I ? (1) </a:t>
            </a:r>
          </a:p>
        </p:txBody>
      </p:sp>
      <p:sp>
        <p:nvSpPr>
          <p:cNvPr id="6" name="Rectangle 5"/>
          <p:cNvSpPr/>
          <p:nvPr/>
        </p:nvSpPr>
        <p:spPr>
          <a:xfrm>
            <a:off x="1087567" y="3228945"/>
            <a:ext cx="10016866" cy="430887"/>
          </a:xfrm>
          <a:prstGeom prst="rect">
            <a:avLst/>
          </a:prstGeom>
        </p:spPr>
        <p:txBody>
          <a:bodyPr wrap="square">
            <a:spAutoFit/>
          </a:bodyPr>
          <a:lstStyle/>
          <a:p>
            <a:pPr algn="ctr"/>
            <a:r>
              <a:rPr lang="en-US" sz="2200" i="1" dirty="0">
                <a:solidFill>
                  <a:srgbClr val="000000"/>
                </a:solidFill>
                <a:latin typeface="+mj-lt"/>
              </a:rPr>
              <a:t>Making the computer “</a:t>
            </a:r>
            <a:r>
              <a:rPr lang="en-US" sz="2200" i="1" dirty="0">
                <a:solidFill>
                  <a:srgbClr val="FF0000"/>
                </a:solidFill>
                <a:latin typeface="+mj-lt"/>
              </a:rPr>
              <a:t>learn</a:t>
            </a:r>
            <a:r>
              <a:rPr lang="en-US" sz="2200" i="1" dirty="0">
                <a:solidFill>
                  <a:srgbClr val="000000"/>
                </a:solidFill>
                <a:latin typeface="+mj-lt"/>
              </a:rPr>
              <a:t>” without being explicitly programmed</a:t>
            </a:r>
          </a:p>
        </p:txBody>
      </p:sp>
    </p:spTree>
    <p:extLst>
      <p:ext uri="{BB962C8B-B14F-4D97-AF65-F5344CB8AC3E}">
        <p14:creationId xmlns:p14="http://schemas.microsoft.com/office/powerpoint/2010/main" val="168852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69851"/>
            <a:ext cx="11041200" cy="742924"/>
          </a:xfrm>
        </p:spPr>
        <p:txBody>
          <a:bodyPr/>
          <a:lstStyle/>
          <a:p>
            <a:pPr algn="ctr"/>
            <a:r>
              <a:rPr lang="en-US" dirty="0"/>
              <a:t>Error Back Propagation (Gradient Descent)</a:t>
            </a:r>
            <a:endParaRPr lang="sv-SE" dirty="0"/>
          </a:p>
        </p:txBody>
      </p:sp>
      <p:pic>
        <p:nvPicPr>
          <p:cNvPr id="1026" name="Picture 2" descr="https://editor.analyticsvidhya.com/uploads/631731_P7z2BKhd0R-9uyn9ThDas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66" y="1368829"/>
            <a:ext cx="718185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55502" y="2067097"/>
            <a:ext cx="4310046" cy="33368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B35D1D-62AE-C1B0-F21B-5D3887C34803}"/>
              </a:ext>
            </a:extLst>
          </p:cNvPr>
          <p:cNvSpPr txBox="1"/>
          <p:nvPr/>
        </p:nvSpPr>
        <p:spPr>
          <a:xfrm>
            <a:off x="8617527" y="1368829"/>
            <a:ext cx="2505814" cy="646331"/>
          </a:xfrm>
          <a:prstGeom prst="rect">
            <a:avLst/>
          </a:prstGeom>
          <a:noFill/>
        </p:spPr>
        <p:txBody>
          <a:bodyPr wrap="none" rtlCol="0">
            <a:spAutoFit/>
          </a:bodyPr>
          <a:lstStyle/>
          <a:p>
            <a:pPr algn="ctr"/>
            <a:r>
              <a:rPr lang="en-US" dirty="0">
                <a:solidFill>
                  <a:srgbClr val="FF0000"/>
                </a:solidFill>
              </a:rPr>
              <a:t>Automatically done by </a:t>
            </a:r>
            <a:br>
              <a:rPr lang="en-US" dirty="0">
                <a:solidFill>
                  <a:srgbClr val="FF0000"/>
                </a:solidFill>
              </a:rPr>
            </a:br>
            <a:r>
              <a:rPr lang="en-US" dirty="0">
                <a:solidFill>
                  <a:srgbClr val="FF0000"/>
                </a:solidFill>
              </a:rPr>
              <a:t>“optimizers”</a:t>
            </a:r>
            <a:endParaRPr lang="LID4096" dirty="0">
              <a:solidFill>
                <a:srgbClr val="FF0000"/>
              </a:solidFill>
            </a:endParaRPr>
          </a:p>
        </p:txBody>
      </p:sp>
      <p:sp>
        <p:nvSpPr>
          <p:cNvPr id="4" name="Rectangle 3"/>
          <p:cNvSpPr/>
          <p:nvPr/>
        </p:nvSpPr>
        <p:spPr>
          <a:xfrm>
            <a:off x="2248452" y="5963022"/>
            <a:ext cx="8074991" cy="646331"/>
          </a:xfrm>
          <a:prstGeom prst="rect">
            <a:avLst/>
          </a:prstGeom>
        </p:spPr>
        <p:txBody>
          <a:bodyPr wrap="square">
            <a:spAutoFit/>
          </a:bodyPr>
          <a:lstStyle/>
          <a:p>
            <a:r>
              <a:rPr lang="en-US" dirty="0">
                <a:solidFill>
                  <a:srgbClr val="000000"/>
                </a:solidFill>
              </a:rPr>
              <a:t>Back-propagation = calculating the derivatives.</a:t>
            </a:r>
          </a:p>
          <a:p>
            <a:r>
              <a:rPr lang="en-US" dirty="0">
                <a:solidFill>
                  <a:srgbClr val="000000"/>
                </a:solidFill>
              </a:rPr>
              <a:t>Gradient descent  = Descending through the gradient to change parameters.</a:t>
            </a:r>
          </a:p>
        </p:txBody>
      </p:sp>
      <p:sp>
        <p:nvSpPr>
          <p:cNvPr id="5" name="TextBox 4"/>
          <p:cNvSpPr txBox="1"/>
          <p:nvPr/>
        </p:nvSpPr>
        <p:spPr>
          <a:xfrm>
            <a:off x="2659270" y="2650435"/>
            <a:ext cx="1297150" cy="307777"/>
          </a:xfrm>
          <a:prstGeom prst="rect">
            <a:avLst/>
          </a:prstGeom>
          <a:noFill/>
        </p:spPr>
        <p:txBody>
          <a:bodyPr wrap="none" rtlCol="0">
            <a:spAutoFit/>
          </a:bodyPr>
          <a:lstStyle/>
          <a:p>
            <a:r>
              <a:rPr lang="en-US" sz="1400" dirty="0">
                <a:solidFill>
                  <a:srgbClr val="000000"/>
                </a:solidFill>
              </a:rPr>
              <a:t>(learning rate)</a:t>
            </a:r>
          </a:p>
        </p:txBody>
      </p:sp>
    </p:spTree>
    <p:extLst>
      <p:ext uri="{BB962C8B-B14F-4D97-AF65-F5344CB8AC3E}">
        <p14:creationId xmlns:p14="http://schemas.microsoft.com/office/powerpoint/2010/main" val="119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69851"/>
            <a:ext cx="11041200" cy="742924"/>
          </a:xfrm>
        </p:spPr>
        <p:txBody>
          <a:bodyPr/>
          <a:lstStyle/>
          <a:p>
            <a:pPr algn="ctr"/>
            <a:r>
              <a:rPr lang="sv-SE" dirty="0" err="1"/>
              <a:t>Why</a:t>
            </a:r>
            <a:r>
              <a:rPr lang="sv-SE" dirty="0"/>
              <a:t> </a:t>
            </a:r>
            <a:r>
              <a:rPr lang="sv-SE" dirty="0" err="1"/>
              <a:t>Optimizers</a:t>
            </a:r>
            <a:r>
              <a:rPr lang="sv-SE" dirty="0"/>
              <a:t>? (</a:t>
            </a:r>
            <a:r>
              <a:rPr lang="sv-SE" dirty="0" err="1"/>
              <a:t>learning</a:t>
            </a:r>
            <a:r>
              <a:rPr lang="sv-SE" dirty="0"/>
              <a:t> rate + </a:t>
            </a:r>
            <a:r>
              <a:rPr lang="sv-SE" dirty="0" err="1"/>
              <a:t>momentum</a:t>
            </a:r>
            <a:r>
              <a:rPr lang="sv-SE" dirty="0"/>
              <a:t>) </a:t>
            </a:r>
          </a:p>
        </p:txBody>
      </p:sp>
      <p:pic>
        <p:nvPicPr>
          <p:cNvPr id="1030" name="Picture 6" descr="https://editor.analyticsvidhya.com/uploads/2840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99" y="1433828"/>
            <a:ext cx="6225974" cy="51210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adient Descent with Momentum - Andrea Perla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505" y="2526748"/>
            <a:ext cx="4835868" cy="18397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865705" y="6454883"/>
            <a:ext cx="3648765" cy="200055"/>
          </a:xfrm>
          <a:prstGeom prst="rect">
            <a:avLst/>
          </a:prstGeom>
        </p:spPr>
        <p:txBody>
          <a:bodyPr wrap="square">
            <a:spAutoFit/>
          </a:bodyPr>
          <a:lstStyle/>
          <a:p>
            <a:r>
              <a:rPr lang="en-US" sz="700" dirty="0">
                <a:solidFill>
                  <a:srgbClr val="000000"/>
                </a:solidFill>
              </a:rPr>
              <a:t>Source: </a:t>
            </a:r>
            <a:r>
              <a:rPr lang="en-US" sz="700" dirty="0">
                <a:solidFill>
                  <a:srgbClr val="000000"/>
                </a:solidFill>
                <a:hlinkClick r:id="rId5"/>
              </a:rPr>
              <a:t>https://www.andreaperlato.com/aipost/gradient-descent-with-momentum/</a:t>
            </a:r>
            <a:r>
              <a:rPr lang="en-US" sz="700" dirty="0">
                <a:solidFill>
                  <a:srgbClr val="000000"/>
                </a:solidFill>
              </a:rPr>
              <a:t> </a:t>
            </a:r>
          </a:p>
        </p:txBody>
      </p:sp>
    </p:spTree>
    <p:extLst>
      <p:ext uri="{BB962C8B-B14F-4D97-AF65-F5344CB8AC3E}">
        <p14:creationId xmlns:p14="http://schemas.microsoft.com/office/powerpoint/2010/main" val="97495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a:t>Normalization of data – Features</a:t>
            </a:r>
          </a:p>
        </p:txBody>
      </p:sp>
      <p:pic>
        <p:nvPicPr>
          <p:cNvPr id="3074" name="Picture 2" descr="Normalization in Deep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450" y="1182052"/>
            <a:ext cx="7734300" cy="4371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963750" y="2352376"/>
            <a:ext cx="2031325" cy="2031325"/>
          </a:xfrm>
          <a:prstGeom prst="rect">
            <a:avLst/>
          </a:prstGeom>
          <a:noFill/>
        </p:spPr>
        <p:txBody>
          <a:bodyPr wrap="none" rtlCol="0">
            <a:spAutoFit/>
          </a:bodyPr>
          <a:lstStyle/>
          <a:p>
            <a:r>
              <a:rPr lang="en-US" dirty="0">
                <a:solidFill>
                  <a:srgbClr val="000000"/>
                </a:solidFill>
              </a:rPr>
              <a:t>e.g.,</a:t>
            </a:r>
          </a:p>
          <a:p>
            <a:endParaRPr lang="en-US" dirty="0">
              <a:solidFill>
                <a:srgbClr val="000000"/>
              </a:solidFill>
            </a:endParaRPr>
          </a:p>
          <a:p>
            <a:r>
              <a:rPr lang="en-US" dirty="0">
                <a:solidFill>
                  <a:srgbClr val="000000"/>
                </a:solidFill>
              </a:rPr>
              <a:t>Number of rooms </a:t>
            </a:r>
          </a:p>
          <a:p>
            <a:r>
              <a:rPr lang="en-US" dirty="0">
                <a:solidFill>
                  <a:srgbClr val="000000"/>
                </a:solidFill>
              </a:rPr>
              <a:t>[0 … 5]</a:t>
            </a:r>
          </a:p>
          <a:p>
            <a:endParaRPr lang="en-US" dirty="0">
              <a:solidFill>
                <a:srgbClr val="000000"/>
              </a:solidFill>
            </a:endParaRPr>
          </a:p>
          <a:p>
            <a:r>
              <a:rPr lang="en-US" dirty="0">
                <a:solidFill>
                  <a:srgbClr val="000000"/>
                </a:solidFill>
              </a:rPr>
              <a:t>Square meters</a:t>
            </a:r>
          </a:p>
          <a:p>
            <a:r>
              <a:rPr lang="en-US" dirty="0">
                <a:solidFill>
                  <a:srgbClr val="000000"/>
                </a:solidFill>
              </a:rPr>
              <a:t>[0 … 300]</a:t>
            </a:r>
          </a:p>
        </p:txBody>
      </p:sp>
    </p:spTree>
    <p:extLst>
      <p:ext uri="{BB962C8B-B14F-4D97-AF65-F5344CB8AC3E}">
        <p14:creationId xmlns:p14="http://schemas.microsoft.com/office/powerpoint/2010/main" val="135582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Outline</a:t>
            </a:r>
          </a:p>
        </p:txBody>
      </p:sp>
      <p:sp>
        <p:nvSpPr>
          <p:cNvPr id="2" name="TextBox 1"/>
          <p:cNvSpPr txBox="1"/>
          <p:nvPr/>
        </p:nvSpPr>
        <p:spPr>
          <a:xfrm>
            <a:off x="1163782" y="1101436"/>
            <a:ext cx="9717578" cy="3693319"/>
          </a:xfrm>
          <a:prstGeom prst="rect">
            <a:avLst/>
          </a:prstGeom>
          <a:noFill/>
        </p:spPr>
        <p:txBody>
          <a:bodyPr wrap="square" rtlCol="0">
            <a:spAutoFit/>
          </a:bodyPr>
          <a:lstStyle/>
          <a:p>
            <a:r>
              <a:rPr lang="en-US" dirty="0">
                <a:solidFill>
                  <a:srgbClr val="000000"/>
                </a:solidFill>
              </a:rPr>
              <a:t>How to understand Neural Network modeling:</a:t>
            </a:r>
          </a:p>
          <a:p>
            <a:endParaRPr lang="en-US" strike="sngStrike" dirty="0">
              <a:solidFill>
                <a:srgbClr val="000000"/>
              </a:solidFill>
            </a:endParaRPr>
          </a:p>
          <a:p>
            <a:pPr marL="285750" indent="-285750">
              <a:buFont typeface="Arial" panose="020B0604020202020204" pitchFamily="34" charset="0"/>
              <a:buChar char="•"/>
            </a:pPr>
            <a:r>
              <a:rPr lang="en-US" strike="sngStrike" dirty="0">
                <a:solidFill>
                  <a:srgbClr val="DDDDDD"/>
                </a:solidFill>
              </a:rPr>
              <a:t>Concept (basic principles) &amp; Building (what are the components?)</a:t>
            </a:r>
          </a:p>
          <a:p>
            <a:pPr marL="285750" indent="-285750">
              <a:buFont typeface="Arial" panose="020B0604020202020204" pitchFamily="34" charset="0"/>
              <a:buChar char="•"/>
            </a:pPr>
            <a:endParaRPr lang="en-US" b="1" dirty="0">
              <a:solidFill>
                <a:srgbClr val="000000"/>
              </a:solidFill>
            </a:endParaRPr>
          </a:p>
          <a:p>
            <a:r>
              <a:rPr lang="en-US" b="1" dirty="0">
                <a:solidFill>
                  <a:srgbClr val="DDDDDD"/>
                </a:solidFill>
              </a:rPr>
              <a:t>Answer</a:t>
            </a:r>
            <a:r>
              <a:rPr lang="en-US" dirty="0">
                <a:solidFill>
                  <a:srgbClr val="DDDDDD"/>
                </a:solidFill>
              </a:rPr>
              <a:t>: Yes! We know that now! We have a randomly parametrized model….. But ok, then what ? It should just spit out random results now right ?</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Train (How does it learn?)</a:t>
            </a:r>
          </a:p>
          <a:p>
            <a:endParaRPr lang="en-US" dirty="0">
              <a:solidFill>
                <a:srgbClr val="000000"/>
              </a:solidFill>
            </a:endParaRPr>
          </a:p>
          <a:p>
            <a:r>
              <a:rPr lang="en-US" b="1" dirty="0">
                <a:solidFill>
                  <a:srgbClr val="000000"/>
                </a:solidFill>
              </a:rPr>
              <a:t>Answer</a:t>
            </a:r>
            <a:r>
              <a:rPr lang="en-US" dirty="0">
                <a:solidFill>
                  <a:srgbClr val="000000"/>
                </a:solidFill>
              </a:rPr>
              <a:t>: …</a:t>
            </a:r>
          </a:p>
          <a:p>
            <a:endParaRPr lang="en-US" dirty="0">
              <a:solidFill>
                <a:srgbClr val="000000"/>
              </a:solidFill>
            </a:endParaRPr>
          </a:p>
          <a:p>
            <a:pPr marL="285750" indent="-285750">
              <a:buFont typeface="Arial" panose="020B0604020202020204" pitchFamily="34" charset="0"/>
              <a:buChar char="•"/>
            </a:pPr>
            <a:r>
              <a:rPr lang="en-US" dirty="0">
                <a:solidFill>
                  <a:srgbClr val="DDDDDD"/>
                </a:solidFill>
              </a:rPr>
              <a:t>Evaluate (Did it really learn anything?)</a:t>
            </a:r>
          </a:p>
          <a:p>
            <a:endParaRPr lang="en-US" dirty="0">
              <a:solidFill>
                <a:srgbClr val="000000"/>
              </a:solidFill>
            </a:endParaRPr>
          </a:p>
        </p:txBody>
      </p:sp>
    </p:spTree>
    <p:extLst>
      <p:ext uri="{BB962C8B-B14F-4D97-AF65-F5344CB8AC3E}">
        <p14:creationId xmlns:p14="http://schemas.microsoft.com/office/powerpoint/2010/main" val="3709599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Outline</a:t>
            </a:r>
          </a:p>
        </p:txBody>
      </p:sp>
      <p:sp>
        <p:nvSpPr>
          <p:cNvPr id="2" name="TextBox 1"/>
          <p:cNvSpPr txBox="1"/>
          <p:nvPr/>
        </p:nvSpPr>
        <p:spPr>
          <a:xfrm>
            <a:off x="1163782" y="1101436"/>
            <a:ext cx="9717578" cy="4524315"/>
          </a:xfrm>
          <a:prstGeom prst="rect">
            <a:avLst/>
          </a:prstGeom>
          <a:noFill/>
        </p:spPr>
        <p:txBody>
          <a:bodyPr wrap="square" rtlCol="0">
            <a:spAutoFit/>
          </a:bodyPr>
          <a:lstStyle/>
          <a:p>
            <a:r>
              <a:rPr lang="en-US" dirty="0">
                <a:solidFill>
                  <a:srgbClr val="000000"/>
                </a:solidFill>
              </a:rPr>
              <a:t>How to understand Neural Network modeling:</a:t>
            </a:r>
          </a:p>
          <a:p>
            <a:endParaRPr lang="en-US" strike="sngStrike" dirty="0">
              <a:solidFill>
                <a:srgbClr val="000000"/>
              </a:solidFill>
            </a:endParaRPr>
          </a:p>
          <a:p>
            <a:pPr marL="285750" indent="-285750">
              <a:buFont typeface="Arial" panose="020B0604020202020204" pitchFamily="34" charset="0"/>
              <a:buChar char="•"/>
            </a:pPr>
            <a:r>
              <a:rPr lang="en-US" strike="sngStrike" dirty="0">
                <a:solidFill>
                  <a:srgbClr val="DDDDDD"/>
                </a:solidFill>
              </a:rPr>
              <a:t>Concept (basic principles) &amp; Building (what are the components?)</a:t>
            </a:r>
          </a:p>
          <a:p>
            <a:pPr marL="285750" indent="-285750">
              <a:buFont typeface="Arial" panose="020B0604020202020204" pitchFamily="34" charset="0"/>
              <a:buChar char="•"/>
            </a:pPr>
            <a:endParaRPr lang="en-US" b="1" dirty="0">
              <a:solidFill>
                <a:srgbClr val="000000"/>
              </a:solidFill>
            </a:endParaRPr>
          </a:p>
          <a:p>
            <a:r>
              <a:rPr lang="en-US" b="1" dirty="0">
                <a:solidFill>
                  <a:srgbClr val="DDDDDD"/>
                </a:solidFill>
              </a:rPr>
              <a:t>Answer</a:t>
            </a:r>
            <a:r>
              <a:rPr lang="en-US" dirty="0">
                <a:solidFill>
                  <a:srgbClr val="DDDDDD"/>
                </a:solidFill>
              </a:rPr>
              <a:t>: Yes! We know that now! We have a randomly parametrized model….. But ok, then what ? It should just spit out random results now right ?</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Train (How does it learn?)</a:t>
            </a:r>
          </a:p>
          <a:p>
            <a:endParaRPr lang="en-US" dirty="0">
              <a:solidFill>
                <a:srgbClr val="000000"/>
              </a:solidFill>
            </a:endParaRPr>
          </a:p>
          <a:p>
            <a:r>
              <a:rPr lang="en-US" b="1" dirty="0">
                <a:solidFill>
                  <a:srgbClr val="000000"/>
                </a:solidFill>
              </a:rPr>
              <a:t>Answer</a:t>
            </a:r>
            <a:r>
              <a:rPr lang="en-US" dirty="0">
                <a:solidFill>
                  <a:srgbClr val="000000"/>
                </a:solidFill>
              </a:rPr>
              <a:t>: Now we calculate the derivative of the error and we change the parameters of the network. Sure… But how do we test that thing ? I mean… It learned something that we explicitly trained. But everyone can do that… is it smart enough to deal with brand new information ?</a:t>
            </a:r>
          </a:p>
          <a:p>
            <a:endParaRPr lang="en-US" dirty="0">
              <a:solidFill>
                <a:srgbClr val="000000"/>
              </a:solidFill>
            </a:endParaRPr>
          </a:p>
          <a:p>
            <a:pPr marL="285750" indent="-285750">
              <a:buFont typeface="Arial" panose="020B0604020202020204" pitchFamily="34" charset="0"/>
              <a:buChar char="•"/>
            </a:pPr>
            <a:r>
              <a:rPr lang="en-US" dirty="0">
                <a:solidFill>
                  <a:srgbClr val="DDDDDD"/>
                </a:solidFill>
              </a:rPr>
              <a:t>Evaluate (Did it really learn anything?)</a:t>
            </a:r>
          </a:p>
          <a:p>
            <a:endParaRPr lang="en-US" dirty="0">
              <a:solidFill>
                <a:srgbClr val="000000"/>
              </a:solidFill>
            </a:endParaRPr>
          </a:p>
        </p:txBody>
      </p:sp>
    </p:spTree>
    <p:extLst>
      <p:ext uri="{BB962C8B-B14F-4D97-AF65-F5344CB8AC3E}">
        <p14:creationId xmlns:p14="http://schemas.microsoft.com/office/powerpoint/2010/main" val="2326626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69851"/>
            <a:ext cx="11041200" cy="742924"/>
          </a:xfrm>
        </p:spPr>
        <p:txBody>
          <a:bodyPr/>
          <a:lstStyle/>
          <a:p>
            <a:pPr algn="ctr"/>
            <a:r>
              <a:rPr lang="en-US" dirty="0"/>
              <a:t>Train – Test – Validation sets</a:t>
            </a:r>
            <a:endParaRPr lang="sv-SE" dirty="0"/>
          </a:p>
        </p:txBody>
      </p:sp>
      <p:pic>
        <p:nvPicPr>
          <p:cNvPr id="2" name="Picture 2" descr="File:ML dataset training validation test sets.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7" y="3265492"/>
            <a:ext cx="7362825" cy="32097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MNIST? - Quo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980" y="812775"/>
            <a:ext cx="2706037" cy="20295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6" idx="2"/>
            <a:endCxn id="2" idx="0"/>
          </p:cNvCxnSpPr>
          <p:nvPr/>
        </p:nvCxnSpPr>
        <p:spPr>
          <a:xfrm>
            <a:off x="6095999" y="2842303"/>
            <a:ext cx="1" cy="4231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539643" y="1758141"/>
            <a:ext cx="4211409" cy="646331"/>
          </a:xfrm>
          <a:prstGeom prst="rect">
            <a:avLst/>
          </a:prstGeom>
          <a:noFill/>
        </p:spPr>
        <p:txBody>
          <a:bodyPr wrap="none" rtlCol="0">
            <a:spAutoFit/>
          </a:bodyPr>
          <a:lstStyle/>
          <a:p>
            <a:pPr algn="ctr"/>
            <a:r>
              <a:rPr lang="en-US" u="sng" dirty="0">
                <a:solidFill>
                  <a:srgbClr val="FF0000"/>
                </a:solidFill>
              </a:rPr>
              <a:t>Question</a:t>
            </a:r>
            <a:r>
              <a:rPr lang="en-US" dirty="0">
                <a:solidFill>
                  <a:srgbClr val="FF0000"/>
                </a:solidFill>
              </a:rPr>
              <a:t/>
            </a:r>
            <a:br>
              <a:rPr lang="en-US" dirty="0">
                <a:solidFill>
                  <a:srgbClr val="FF0000"/>
                </a:solidFill>
              </a:rPr>
            </a:br>
            <a:r>
              <a:rPr lang="en-US" dirty="0">
                <a:solidFill>
                  <a:srgbClr val="FF0000"/>
                </a:solidFill>
              </a:rPr>
              <a:t>How do we evaluate the model now ?? </a:t>
            </a:r>
            <a:endParaRPr lang="sv-SE" dirty="0">
              <a:solidFill>
                <a:srgbClr val="FF0000"/>
              </a:solidFill>
            </a:endParaRPr>
          </a:p>
        </p:txBody>
      </p:sp>
      <p:sp>
        <p:nvSpPr>
          <p:cNvPr id="7" name="TextBox 6"/>
          <p:cNvSpPr txBox="1"/>
          <p:nvPr/>
        </p:nvSpPr>
        <p:spPr>
          <a:xfrm>
            <a:off x="3954142" y="4793843"/>
            <a:ext cx="1513556" cy="323165"/>
          </a:xfrm>
          <a:prstGeom prst="rect">
            <a:avLst/>
          </a:prstGeom>
          <a:noFill/>
        </p:spPr>
        <p:txBody>
          <a:bodyPr wrap="none" rtlCol="0">
            <a:spAutoFit/>
          </a:bodyPr>
          <a:lstStyle/>
          <a:p>
            <a:r>
              <a:rPr lang="en-US" sz="1500" dirty="0">
                <a:solidFill>
                  <a:srgbClr val="000000"/>
                </a:solidFill>
              </a:rPr>
              <a:t>learn the model</a:t>
            </a:r>
            <a:endParaRPr lang="sv-SE" sz="1500" dirty="0">
              <a:solidFill>
                <a:srgbClr val="000000"/>
              </a:solidFill>
            </a:endParaRPr>
          </a:p>
        </p:txBody>
      </p:sp>
      <p:sp>
        <p:nvSpPr>
          <p:cNvPr id="8" name="TextBox 7"/>
          <p:cNvSpPr txBox="1"/>
          <p:nvPr/>
        </p:nvSpPr>
        <p:spPr>
          <a:xfrm>
            <a:off x="6382058" y="4793842"/>
            <a:ext cx="2133918" cy="323165"/>
          </a:xfrm>
          <a:prstGeom prst="rect">
            <a:avLst/>
          </a:prstGeom>
          <a:noFill/>
        </p:spPr>
        <p:txBody>
          <a:bodyPr wrap="none" rtlCol="0">
            <a:spAutoFit/>
          </a:bodyPr>
          <a:lstStyle/>
          <a:p>
            <a:r>
              <a:rPr lang="en-US" sz="1500" dirty="0">
                <a:solidFill>
                  <a:srgbClr val="000000"/>
                </a:solidFill>
              </a:rPr>
              <a:t>e.g. optimize </a:t>
            </a:r>
            <a:r>
              <a:rPr lang="el-GR" sz="1500" dirty="0">
                <a:solidFill>
                  <a:srgbClr val="000000"/>
                </a:solidFill>
              </a:rPr>
              <a:t>#</a:t>
            </a:r>
            <a:r>
              <a:rPr lang="en-US" sz="1500" dirty="0">
                <a:solidFill>
                  <a:srgbClr val="000000"/>
                </a:solidFill>
              </a:rPr>
              <a:t>neurons</a:t>
            </a:r>
            <a:endParaRPr lang="sv-SE" sz="1500" dirty="0">
              <a:solidFill>
                <a:srgbClr val="000000"/>
              </a:solidFill>
            </a:endParaRPr>
          </a:p>
        </p:txBody>
      </p:sp>
      <p:sp>
        <p:nvSpPr>
          <p:cNvPr id="9" name="TextBox 8"/>
          <p:cNvSpPr txBox="1"/>
          <p:nvPr/>
        </p:nvSpPr>
        <p:spPr>
          <a:xfrm>
            <a:off x="8731314" y="4793843"/>
            <a:ext cx="914033" cy="323165"/>
          </a:xfrm>
          <a:prstGeom prst="rect">
            <a:avLst/>
          </a:prstGeom>
          <a:noFill/>
        </p:spPr>
        <p:txBody>
          <a:bodyPr wrap="none" rtlCol="0">
            <a:spAutoFit/>
          </a:bodyPr>
          <a:lstStyle/>
          <a:p>
            <a:r>
              <a:rPr lang="en-US" sz="1500" dirty="0">
                <a:solidFill>
                  <a:srgbClr val="000000"/>
                </a:solidFill>
              </a:rPr>
              <a:t>evaluate</a:t>
            </a:r>
            <a:endParaRPr lang="sv-SE" sz="1500" dirty="0">
              <a:solidFill>
                <a:srgbClr val="000000"/>
              </a:solidFill>
            </a:endParaRPr>
          </a:p>
        </p:txBody>
      </p:sp>
      <p:sp>
        <p:nvSpPr>
          <p:cNvPr id="11" name="TextBox 10"/>
          <p:cNvSpPr txBox="1"/>
          <p:nvPr/>
        </p:nvSpPr>
        <p:spPr>
          <a:xfrm>
            <a:off x="743426" y="4470678"/>
            <a:ext cx="4390946" cy="323165"/>
          </a:xfrm>
          <a:prstGeom prst="rect">
            <a:avLst/>
          </a:prstGeom>
          <a:noFill/>
        </p:spPr>
        <p:txBody>
          <a:bodyPr wrap="none" rtlCol="0">
            <a:spAutoFit/>
          </a:bodyPr>
          <a:lstStyle/>
          <a:p>
            <a:r>
              <a:rPr lang="en-US" sz="1500" i="1" dirty="0">
                <a:solidFill>
                  <a:srgbClr val="000000"/>
                </a:solidFill>
              </a:rPr>
              <a:t>1 “epoch” = 1 time training data have been used. </a:t>
            </a:r>
            <a:endParaRPr lang="sv-SE" sz="1500" i="1" dirty="0">
              <a:solidFill>
                <a:srgbClr val="000000"/>
              </a:solidFill>
            </a:endParaRPr>
          </a:p>
        </p:txBody>
      </p:sp>
    </p:spTree>
    <p:extLst>
      <p:ext uri="{BB962C8B-B14F-4D97-AF65-F5344CB8AC3E}">
        <p14:creationId xmlns:p14="http://schemas.microsoft.com/office/powerpoint/2010/main" val="91105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hat is underfitting and overfitting in machine learning and how to deal  with it. | by Anup Bhande | GreyAtom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7" y="613106"/>
            <a:ext cx="10715625" cy="372427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75400" y="69851"/>
            <a:ext cx="11041200" cy="742924"/>
          </a:xfrm>
        </p:spPr>
        <p:txBody>
          <a:bodyPr/>
          <a:lstStyle/>
          <a:p>
            <a:pPr algn="ctr"/>
            <a:r>
              <a:rPr lang="en-US" dirty="0"/>
              <a:t>Overfitting</a:t>
            </a:r>
            <a:endParaRPr lang="sv-SE" dirty="0"/>
          </a:p>
        </p:txBody>
      </p:sp>
      <p:pic>
        <p:nvPicPr>
          <p:cNvPr id="7172" name="Picture 4" descr="Overfitting &amp; Underfitting in Machine Learning - Data Analy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469" y="4185204"/>
            <a:ext cx="4203774" cy="24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711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 Quick Guide to AUC-ROC in Machine Learning Models | by Riccardo Di Sipio  | Towards Data Science">
            <a:extLst>
              <a:ext uri="{FF2B5EF4-FFF2-40B4-BE49-F238E27FC236}">
                <a16:creationId xmlns:a16="http://schemas.microsoft.com/office/drawing/2014/main" id="{F5CECDDC-D59B-43A5-88B3-A5B2759E4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599" y="2885745"/>
            <a:ext cx="3774927" cy="37367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75400" y="69851"/>
            <a:ext cx="11041200" cy="742924"/>
          </a:xfrm>
        </p:spPr>
        <p:txBody>
          <a:bodyPr/>
          <a:lstStyle/>
          <a:p>
            <a:pPr algn="ctr"/>
            <a:r>
              <a:rPr lang="en-US" dirty="0"/>
              <a:t>Evaluation Metrics (Classification)</a:t>
            </a:r>
            <a:endParaRPr lang="sv-SE" dirty="0"/>
          </a:p>
        </p:txBody>
      </p:sp>
      <p:pic>
        <p:nvPicPr>
          <p:cNvPr id="1026" name="Picture 2" descr="Evaluation Metrics Definition | DeepAI">
            <a:extLst>
              <a:ext uri="{FF2B5EF4-FFF2-40B4-BE49-F238E27FC236}">
                <a16:creationId xmlns:a16="http://schemas.microsoft.com/office/drawing/2014/main" id="{01593782-EF12-D89D-E727-9A5731B86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22375"/>
            <a:ext cx="5825070" cy="42487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fusion Matrix | Applied Deep Learning with Keras">
            <a:extLst>
              <a:ext uri="{FF2B5EF4-FFF2-40B4-BE49-F238E27FC236}">
                <a16:creationId xmlns:a16="http://schemas.microsoft.com/office/drawing/2014/main" id="{39665B1D-B984-C395-8476-F981802DD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7198" y="812775"/>
            <a:ext cx="4342328" cy="2249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5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69851"/>
            <a:ext cx="11041200" cy="742924"/>
          </a:xfrm>
        </p:spPr>
        <p:txBody>
          <a:bodyPr/>
          <a:lstStyle/>
          <a:p>
            <a:pPr algn="ctr"/>
            <a:r>
              <a:rPr lang="en-US" dirty="0"/>
              <a:t>Evaluation Metrics (Regression)</a:t>
            </a:r>
            <a:endParaRPr lang="sv-SE" dirty="0"/>
          </a:p>
        </p:txBody>
      </p:sp>
      <p:pic>
        <p:nvPicPr>
          <p:cNvPr id="2050" name="Picture 2" descr="How to evaluate regression models? | by Vimarsh Karbhari | Acing AI | Medium">
            <a:extLst>
              <a:ext uri="{FF2B5EF4-FFF2-40B4-BE49-F238E27FC236}">
                <a16:creationId xmlns:a16="http://schemas.microsoft.com/office/drawing/2014/main" id="{EE5B9834-EBE0-B023-5AB4-681F1C9AF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9305" y="1625600"/>
            <a:ext cx="6748683" cy="4524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are the differences between MSE and RMSE | i2tutorials">
            <a:extLst>
              <a:ext uri="{FF2B5EF4-FFF2-40B4-BE49-F238E27FC236}">
                <a16:creationId xmlns:a16="http://schemas.microsoft.com/office/drawing/2014/main" id="{72727DD7-005D-8904-C16B-A8D3626DE3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400" y="1262325"/>
            <a:ext cx="4847033" cy="1940835"/>
          </a:xfrm>
          <a:prstGeom prst="rect">
            <a:avLst/>
          </a:prstGeom>
          <a:noFill/>
          <a:extLst>
            <a:ext uri="{909E8E84-426E-40DD-AFC4-6F175D3DCCD1}">
              <a14:hiddenFill xmlns:a14="http://schemas.microsoft.com/office/drawing/2010/main">
                <a:solidFill>
                  <a:srgbClr val="FFFFFF"/>
                </a:solidFill>
              </a14:hiddenFill>
            </a:ext>
          </a:extLst>
        </p:spPr>
      </p:pic>
      <p:pic>
        <p:nvPicPr>
          <p:cNvPr id="2" name="redditsave.com_linear_regression_visualizing_squared_errors-owtd5n1tlis9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4964" y="3384096"/>
            <a:ext cx="4615543" cy="2596243"/>
          </a:xfrm>
          <a:prstGeom prst="rect">
            <a:avLst/>
          </a:prstGeom>
        </p:spPr>
      </p:pic>
      <p:sp>
        <p:nvSpPr>
          <p:cNvPr id="4" name="Rectangle 3"/>
          <p:cNvSpPr/>
          <p:nvPr/>
        </p:nvSpPr>
        <p:spPr>
          <a:xfrm>
            <a:off x="0" y="6346762"/>
            <a:ext cx="3207929" cy="276999"/>
          </a:xfrm>
          <a:prstGeom prst="rect">
            <a:avLst/>
          </a:prstGeom>
        </p:spPr>
        <p:txBody>
          <a:bodyPr wrap="none">
            <a:spAutoFit/>
          </a:bodyPr>
          <a:lstStyle/>
          <a:p>
            <a:r>
              <a:rPr lang="en-US" sz="1200" dirty="0">
                <a:solidFill>
                  <a:srgbClr val="000000"/>
                </a:solidFill>
              </a:rPr>
              <a:t>Source: </a:t>
            </a:r>
            <a:r>
              <a:rPr lang="en-US" sz="1200" dirty="0">
                <a:solidFill>
                  <a:srgbClr val="000000"/>
                </a:solidFill>
                <a:hlinkClick r:id="rId8"/>
              </a:rPr>
              <a:t>https://gist.github.com/thomasnield</a:t>
            </a:r>
            <a:r>
              <a:rPr lang="en-US" sz="1200" dirty="0">
                <a:solidFill>
                  <a:srgbClr val="000000"/>
                </a:solidFill>
              </a:rPr>
              <a:t> </a:t>
            </a:r>
          </a:p>
        </p:txBody>
      </p:sp>
    </p:spTree>
    <p:extLst>
      <p:ext uri="{BB962C8B-B14F-4D97-AF65-F5344CB8AC3E}">
        <p14:creationId xmlns:p14="http://schemas.microsoft.com/office/powerpoint/2010/main" val="221564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Outline</a:t>
            </a:r>
          </a:p>
        </p:txBody>
      </p:sp>
      <p:sp>
        <p:nvSpPr>
          <p:cNvPr id="2" name="TextBox 1"/>
          <p:cNvSpPr txBox="1"/>
          <p:nvPr/>
        </p:nvSpPr>
        <p:spPr>
          <a:xfrm>
            <a:off x="1163782" y="1101436"/>
            <a:ext cx="9717578" cy="5078313"/>
          </a:xfrm>
          <a:prstGeom prst="rect">
            <a:avLst/>
          </a:prstGeom>
          <a:noFill/>
        </p:spPr>
        <p:txBody>
          <a:bodyPr wrap="square" rtlCol="0">
            <a:spAutoFit/>
          </a:bodyPr>
          <a:lstStyle/>
          <a:p>
            <a:r>
              <a:rPr lang="en-US" dirty="0">
                <a:solidFill>
                  <a:srgbClr val="000000"/>
                </a:solidFill>
              </a:rPr>
              <a:t>How to understand Neural Network modeling:</a:t>
            </a:r>
          </a:p>
          <a:p>
            <a:endParaRPr lang="en-US" dirty="0">
              <a:solidFill>
                <a:srgbClr val="000000"/>
              </a:solidFill>
            </a:endParaRPr>
          </a:p>
          <a:p>
            <a:pPr marL="285750" indent="-285750">
              <a:buFont typeface="Arial" panose="020B0604020202020204" pitchFamily="34" charset="0"/>
              <a:buChar char="•"/>
            </a:pPr>
            <a:r>
              <a:rPr lang="en-US" strike="sngStrike" dirty="0">
                <a:solidFill>
                  <a:srgbClr val="DDDDDD"/>
                </a:solidFill>
              </a:rPr>
              <a:t>Concept (basic principles) &amp; Building (what are the components?)</a:t>
            </a:r>
          </a:p>
          <a:p>
            <a:pPr marL="285750" indent="-285750">
              <a:buFont typeface="Arial" panose="020B0604020202020204" pitchFamily="34" charset="0"/>
              <a:buChar char="•"/>
            </a:pPr>
            <a:endParaRPr lang="en-US" b="1" dirty="0">
              <a:solidFill>
                <a:srgbClr val="000000"/>
              </a:solidFill>
            </a:endParaRPr>
          </a:p>
          <a:p>
            <a:r>
              <a:rPr lang="en-US" b="1" dirty="0">
                <a:solidFill>
                  <a:srgbClr val="DDDDDD"/>
                </a:solidFill>
              </a:rPr>
              <a:t>Answer</a:t>
            </a:r>
            <a:r>
              <a:rPr lang="en-US" dirty="0">
                <a:solidFill>
                  <a:srgbClr val="DDDDDD"/>
                </a:solidFill>
              </a:rPr>
              <a:t>: Yes! We know that now! We add a lot of stuff, to a randomly parametrized model….. But ok, then what ? It should just spit out random result now right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strike="sngStrike" dirty="0">
                <a:solidFill>
                  <a:srgbClr val="DDDDDD"/>
                </a:solidFill>
              </a:rPr>
              <a:t>Train (How does it learn?)</a:t>
            </a:r>
          </a:p>
          <a:p>
            <a:endParaRPr lang="en-US" dirty="0">
              <a:solidFill>
                <a:srgbClr val="000000"/>
              </a:solidFill>
            </a:endParaRPr>
          </a:p>
          <a:p>
            <a:r>
              <a:rPr lang="en-US" b="1" dirty="0">
                <a:solidFill>
                  <a:srgbClr val="DDDDDD"/>
                </a:solidFill>
              </a:rPr>
              <a:t>Answer</a:t>
            </a:r>
            <a:r>
              <a:rPr lang="en-US" dirty="0">
                <a:solidFill>
                  <a:srgbClr val="DDDDDD"/>
                </a:solidFill>
              </a:rPr>
              <a:t>: Ok </a:t>
            </a:r>
            <a:r>
              <a:rPr lang="en-US" dirty="0" err="1">
                <a:solidFill>
                  <a:srgbClr val="DDDDDD"/>
                </a:solidFill>
              </a:rPr>
              <a:t>Ok</a:t>
            </a:r>
            <a:r>
              <a:rPr lang="en-US" dirty="0">
                <a:solidFill>
                  <a:srgbClr val="DDDDDD"/>
                </a:solidFill>
              </a:rPr>
              <a:t>, we got it. Now we calculate the derivative and by comparing the initially random output to the one we wanted, we change the parameters of the network. Sure… But ok, how do we test that thing ? I mean… It learned something that was taught. But everyone can do that… is it smart enough to deal with brand new information ? </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Evaluate (Did it really learn anything?)</a:t>
            </a:r>
          </a:p>
          <a:p>
            <a:pPr marL="285750" indent="-285750">
              <a:buFont typeface="Arial" panose="020B0604020202020204" pitchFamily="34" charset="0"/>
              <a:buChar char="•"/>
            </a:pPr>
            <a:endParaRPr lang="en-US" dirty="0">
              <a:solidFill>
                <a:srgbClr val="000000"/>
              </a:solidFill>
            </a:endParaRPr>
          </a:p>
          <a:p>
            <a:r>
              <a:rPr lang="en-US" b="1" dirty="0">
                <a:solidFill>
                  <a:srgbClr val="000000"/>
                </a:solidFill>
              </a:rPr>
              <a:t>Answer</a:t>
            </a:r>
            <a:r>
              <a:rPr lang="en-US" dirty="0">
                <a:solidFill>
                  <a:srgbClr val="000000"/>
                </a:solidFill>
              </a:rPr>
              <a:t>: …</a:t>
            </a:r>
          </a:p>
          <a:p>
            <a:endParaRPr lang="sv-SE" dirty="0">
              <a:solidFill>
                <a:srgbClr val="000000"/>
              </a:solidFill>
            </a:endParaRPr>
          </a:p>
        </p:txBody>
      </p:sp>
    </p:spTree>
    <p:extLst>
      <p:ext uri="{BB962C8B-B14F-4D97-AF65-F5344CB8AC3E}">
        <p14:creationId xmlns:p14="http://schemas.microsoft.com/office/powerpoint/2010/main" val="2214703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a:t>What is machine learning &amp; A.I ? (2) </a:t>
            </a:r>
            <a:endParaRPr lang="sv-SE" dirty="0"/>
          </a:p>
        </p:txBody>
      </p:sp>
      <p:sp>
        <p:nvSpPr>
          <p:cNvPr id="5" name="Content Placeholder 1"/>
          <p:cNvSpPr>
            <a:spLocks noGrp="1"/>
          </p:cNvSpPr>
          <p:nvPr>
            <p:ph idx="1"/>
          </p:nvPr>
        </p:nvSpPr>
        <p:spPr>
          <a:xfrm>
            <a:off x="576000" y="812775"/>
            <a:ext cx="11041200" cy="5790288"/>
          </a:xfrm>
        </p:spPr>
        <p:txBody>
          <a:bodyPr>
            <a:normAutofit/>
          </a:bodyPr>
          <a:lstStyle/>
          <a:p>
            <a:pPr marL="0" indent="0">
              <a:buNone/>
            </a:pPr>
            <a:endParaRPr lang="en-US" dirty="0"/>
          </a:p>
          <a:p>
            <a:pPr marL="0" indent="0">
              <a:buNone/>
            </a:pPr>
            <a:r>
              <a:rPr lang="en-US" dirty="0"/>
              <a:t>AI (Artificial Intelligence) : A term most of the times used to draw attention (at least for the moment). </a:t>
            </a:r>
          </a:p>
          <a:p>
            <a:pPr marL="0" indent="0">
              <a:buNone/>
            </a:pPr>
            <a:r>
              <a:rPr lang="en-US" dirty="0"/>
              <a:t>ML (Machine Learning) : A program designed to “learn” something based on a set of rules and/or data.</a:t>
            </a:r>
          </a:p>
          <a:p>
            <a:pPr marL="0" indent="0">
              <a:buNone/>
            </a:pPr>
            <a:endParaRPr lang="en-US" dirty="0"/>
          </a:p>
          <a:p>
            <a:pPr marL="0" indent="0">
              <a:buNone/>
            </a:pPr>
            <a:endParaRPr lang="sv-SE" dirty="0"/>
          </a:p>
        </p:txBody>
      </p:sp>
      <p:pic>
        <p:nvPicPr>
          <p:cNvPr id="3074" name="Picture 2" descr="No, Machine Learning is not just glorified Statistics | by Joe Davison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458" y="3066254"/>
            <a:ext cx="3344244" cy="33394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datascience - Let's keep this on...">
            <a:extLst>
              <a:ext uri="{FF2B5EF4-FFF2-40B4-BE49-F238E27FC236}">
                <a16:creationId xmlns:a16="http://schemas.microsoft.com/office/drawing/2014/main" id="{B79FB753-DDEC-A59E-B5BE-C647CC2E4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7334" y="2955241"/>
            <a:ext cx="2849192" cy="35614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I in nutshell : ProgrammerHum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179" y="3609009"/>
            <a:ext cx="4410109" cy="247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59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a:t>Outline</a:t>
            </a:r>
          </a:p>
        </p:txBody>
      </p:sp>
      <p:sp>
        <p:nvSpPr>
          <p:cNvPr id="2" name="TextBox 1"/>
          <p:cNvSpPr txBox="1"/>
          <p:nvPr/>
        </p:nvSpPr>
        <p:spPr>
          <a:xfrm>
            <a:off x="1163782" y="1101436"/>
            <a:ext cx="9717578" cy="5632311"/>
          </a:xfrm>
          <a:prstGeom prst="rect">
            <a:avLst/>
          </a:prstGeom>
          <a:noFill/>
        </p:spPr>
        <p:txBody>
          <a:bodyPr wrap="square" rtlCol="0">
            <a:spAutoFit/>
          </a:bodyPr>
          <a:lstStyle/>
          <a:p>
            <a:r>
              <a:rPr lang="en-US" dirty="0">
                <a:solidFill>
                  <a:srgbClr val="000000"/>
                </a:solidFill>
              </a:rPr>
              <a:t>How to understand Neural Network modeling:</a:t>
            </a:r>
          </a:p>
          <a:p>
            <a:endParaRPr lang="en-US" dirty="0">
              <a:solidFill>
                <a:srgbClr val="000000"/>
              </a:solidFill>
            </a:endParaRPr>
          </a:p>
          <a:p>
            <a:pPr marL="285750" indent="-285750">
              <a:buFont typeface="Arial" panose="020B0604020202020204" pitchFamily="34" charset="0"/>
              <a:buChar char="•"/>
            </a:pPr>
            <a:r>
              <a:rPr lang="en-US" strike="sngStrike" dirty="0">
                <a:solidFill>
                  <a:srgbClr val="DDDDDD"/>
                </a:solidFill>
              </a:rPr>
              <a:t>Concept (basic principles) &amp; Building (what are the components?)</a:t>
            </a:r>
          </a:p>
          <a:p>
            <a:pPr marL="285750" indent="-285750">
              <a:buFont typeface="Arial" panose="020B0604020202020204" pitchFamily="34" charset="0"/>
              <a:buChar char="•"/>
            </a:pPr>
            <a:endParaRPr lang="en-US" b="1" dirty="0">
              <a:solidFill>
                <a:srgbClr val="000000"/>
              </a:solidFill>
            </a:endParaRPr>
          </a:p>
          <a:p>
            <a:r>
              <a:rPr lang="en-US" b="1" dirty="0">
                <a:solidFill>
                  <a:srgbClr val="DDDDDD"/>
                </a:solidFill>
              </a:rPr>
              <a:t>Answer</a:t>
            </a:r>
            <a:r>
              <a:rPr lang="en-US" dirty="0">
                <a:solidFill>
                  <a:srgbClr val="DDDDDD"/>
                </a:solidFill>
              </a:rPr>
              <a:t>: Yes! We know that now! We add a lot of stuff, to a randomly parametrized model….. But ok, then what ? It should just spit out random result now right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strike="sngStrike" dirty="0">
                <a:solidFill>
                  <a:srgbClr val="DDDDDD"/>
                </a:solidFill>
              </a:rPr>
              <a:t>Train (How does it learn?)</a:t>
            </a:r>
          </a:p>
          <a:p>
            <a:endParaRPr lang="en-US" dirty="0">
              <a:solidFill>
                <a:srgbClr val="000000"/>
              </a:solidFill>
            </a:endParaRPr>
          </a:p>
          <a:p>
            <a:r>
              <a:rPr lang="en-US" b="1" dirty="0">
                <a:solidFill>
                  <a:srgbClr val="DDDDDD"/>
                </a:solidFill>
              </a:rPr>
              <a:t>Answer</a:t>
            </a:r>
            <a:r>
              <a:rPr lang="en-US" dirty="0">
                <a:solidFill>
                  <a:srgbClr val="DDDDDD"/>
                </a:solidFill>
              </a:rPr>
              <a:t>: Ok </a:t>
            </a:r>
            <a:r>
              <a:rPr lang="en-US" dirty="0" err="1">
                <a:solidFill>
                  <a:srgbClr val="DDDDDD"/>
                </a:solidFill>
              </a:rPr>
              <a:t>Ok</a:t>
            </a:r>
            <a:r>
              <a:rPr lang="en-US" dirty="0">
                <a:solidFill>
                  <a:srgbClr val="DDDDDD"/>
                </a:solidFill>
              </a:rPr>
              <a:t>, we got it. Now we calculate the derivative and by comparing the initially random output to the one we wanted, we change the parameters of the network. Sure… But ok, how do we test that thing ? I mean… It learned something that was taught. But everyone can do that… is it smart enough to deal with brand new information ? </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Evaluate (Did it really learn anything?)</a:t>
            </a:r>
          </a:p>
          <a:p>
            <a:pPr marL="285750" indent="-285750">
              <a:buFont typeface="Arial" panose="020B0604020202020204" pitchFamily="34" charset="0"/>
              <a:buChar char="•"/>
            </a:pPr>
            <a:endParaRPr lang="en-US" dirty="0">
              <a:solidFill>
                <a:srgbClr val="000000"/>
              </a:solidFill>
            </a:endParaRPr>
          </a:p>
          <a:p>
            <a:r>
              <a:rPr lang="en-US" b="1" dirty="0">
                <a:solidFill>
                  <a:srgbClr val="000000"/>
                </a:solidFill>
              </a:rPr>
              <a:t>Answer</a:t>
            </a:r>
            <a:r>
              <a:rPr lang="en-US" dirty="0">
                <a:solidFill>
                  <a:srgbClr val="000000"/>
                </a:solidFill>
              </a:rPr>
              <a:t>: Ok, so we put data, we change the parameters based on these and then we test with different data to see if the model is smart enough to pick the correct answer. Cool! Then we use different metrics to quantify what happened. </a:t>
            </a:r>
          </a:p>
          <a:p>
            <a:endParaRPr lang="sv-SE" dirty="0">
              <a:solidFill>
                <a:srgbClr val="000000"/>
              </a:solidFill>
            </a:endParaRPr>
          </a:p>
        </p:txBody>
      </p:sp>
    </p:spTree>
    <p:extLst>
      <p:ext uri="{BB962C8B-B14F-4D97-AF65-F5344CB8AC3E}">
        <p14:creationId xmlns:p14="http://schemas.microsoft.com/office/powerpoint/2010/main" val="1264761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7"/>
            <a:ext cx="11041200" cy="587286"/>
          </a:xfrm>
        </p:spPr>
        <p:txBody>
          <a:bodyPr>
            <a:normAutofit/>
          </a:bodyPr>
          <a:lstStyle/>
          <a:p>
            <a:pPr algn="ctr"/>
            <a:r>
              <a:rPr lang="en-US" dirty="0"/>
              <a:t>A Trained Neural Network</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794" y="1359036"/>
            <a:ext cx="7620000" cy="4286250"/>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0" y="6323401"/>
            <a:ext cx="4842159" cy="307777"/>
          </a:xfrm>
          <a:prstGeom prst="rect">
            <a:avLst/>
          </a:prstGeom>
          <a:noFill/>
        </p:spPr>
        <p:txBody>
          <a:bodyPr wrap="none" rtlCol="0">
            <a:spAutoFit/>
          </a:bodyPr>
          <a:lstStyle/>
          <a:p>
            <a:r>
              <a:rPr lang="el-GR" sz="1400" dirty="0">
                <a:solidFill>
                  <a:srgbClr val="000000"/>
                </a:solidFill>
              </a:rPr>
              <a:t>*</a:t>
            </a:r>
            <a:r>
              <a:rPr lang="en-US" sz="1400" dirty="0">
                <a:solidFill>
                  <a:srgbClr val="000000"/>
                </a:solidFill>
              </a:rPr>
              <a:t>Video Courtesy</a:t>
            </a:r>
            <a:r>
              <a:rPr lang="en-US" sz="1400" b="1" dirty="0">
                <a:solidFill>
                  <a:srgbClr val="000000"/>
                </a:solidFill>
              </a:rPr>
              <a:t>: 3Blue1Brown </a:t>
            </a:r>
            <a:r>
              <a:rPr lang="en-US" sz="1400" dirty="0">
                <a:solidFill>
                  <a:srgbClr val="000000"/>
                </a:solidFill>
              </a:rPr>
              <a:t> (Check him on YouTube!)</a:t>
            </a:r>
            <a:endParaRPr lang="en-US" sz="1400" b="1" dirty="0">
              <a:solidFill>
                <a:srgbClr val="000000"/>
              </a:solidFill>
            </a:endParaRPr>
          </a:p>
        </p:txBody>
      </p:sp>
    </p:spTree>
    <p:extLst>
      <p:ext uri="{BB962C8B-B14F-4D97-AF65-F5344CB8AC3E}">
        <p14:creationId xmlns:p14="http://schemas.microsoft.com/office/powerpoint/2010/main" val="4089393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endParaRPr lang="en-US" dirty="0"/>
          </a:p>
          <a:p>
            <a:pPr marL="0" indent="0" algn="ctr">
              <a:buNone/>
            </a:pPr>
            <a:r>
              <a:rPr lang="sv-SE" dirty="0">
                <a:hlinkClick r:id="rId3"/>
              </a:rPr>
              <a:t>http://playground.tensorflow.org</a:t>
            </a:r>
            <a:r>
              <a:rPr lang="sv-SE" dirty="0"/>
              <a:t> </a:t>
            </a:r>
          </a:p>
          <a:p>
            <a:pPr marL="0" indent="0" algn="ctr">
              <a:buNone/>
            </a:pPr>
            <a:endParaRPr lang="en-US" dirty="0"/>
          </a:p>
        </p:txBody>
      </p:sp>
      <p:sp>
        <p:nvSpPr>
          <p:cNvPr id="3" name="Title 2"/>
          <p:cNvSpPr>
            <a:spLocks noGrp="1"/>
          </p:cNvSpPr>
          <p:nvPr>
            <p:ph type="title"/>
          </p:nvPr>
        </p:nvSpPr>
        <p:spPr/>
        <p:txBody>
          <a:bodyPr/>
          <a:lstStyle/>
          <a:p>
            <a:pPr algn="ctr"/>
            <a:r>
              <a:rPr lang="en-US" dirty="0"/>
              <a:t>Play time</a:t>
            </a:r>
            <a:endParaRPr lang="sv-SE" dirty="0"/>
          </a:p>
        </p:txBody>
      </p:sp>
      <p:pic>
        <p:nvPicPr>
          <p:cNvPr id="4" name="Content Placeholder 3" descr="xkcd: Machine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9824" y="258708"/>
            <a:ext cx="2660577" cy="31446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0" y="4465610"/>
            <a:ext cx="6096000" cy="1477328"/>
          </a:xfrm>
          <a:prstGeom prst="rect">
            <a:avLst/>
          </a:prstGeom>
        </p:spPr>
        <p:txBody>
          <a:bodyPr>
            <a:spAutoFit/>
          </a:bodyPr>
          <a:lstStyle/>
          <a:p>
            <a:pPr algn="ctr"/>
            <a:r>
              <a:rPr lang="en-US" dirty="0">
                <a:solidFill>
                  <a:srgbClr val="000000"/>
                </a:solidFill>
              </a:rPr>
              <a:t>We can try to “stir the pile” with:</a:t>
            </a:r>
          </a:p>
          <a:p>
            <a:pPr algn="just"/>
            <a:endParaRPr lang="en-US" dirty="0">
              <a:solidFill>
                <a:srgbClr val="000000"/>
              </a:solidFill>
            </a:endParaRPr>
          </a:p>
          <a:p>
            <a:pPr algn="just">
              <a:buFontTx/>
              <a:buChar char="-"/>
            </a:pPr>
            <a:r>
              <a:rPr lang="en-US" dirty="0">
                <a:solidFill>
                  <a:srgbClr val="000000"/>
                </a:solidFill>
              </a:rPr>
              <a:t>Extra input</a:t>
            </a:r>
          </a:p>
          <a:p>
            <a:pPr algn="just">
              <a:buFontTx/>
              <a:buChar char="-"/>
            </a:pPr>
            <a:r>
              <a:rPr lang="en-US" dirty="0">
                <a:solidFill>
                  <a:srgbClr val="000000"/>
                </a:solidFill>
              </a:rPr>
              <a:t>Extra </a:t>
            </a:r>
            <a:r>
              <a:rPr lang="el-GR" dirty="0">
                <a:solidFill>
                  <a:srgbClr val="000000"/>
                </a:solidFill>
              </a:rPr>
              <a:t>ν</a:t>
            </a:r>
            <a:r>
              <a:rPr lang="en-US" dirty="0" err="1">
                <a:solidFill>
                  <a:srgbClr val="000000"/>
                </a:solidFill>
              </a:rPr>
              <a:t>eurons</a:t>
            </a:r>
            <a:endParaRPr lang="en-US" dirty="0">
              <a:solidFill>
                <a:srgbClr val="000000"/>
              </a:solidFill>
            </a:endParaRPr>
          </a:p>
          <a:p>
            <a:pPr algn="just">
              <a:buFontTx/>
              <a:buChar char="-"/>
            </a:pPr>
            <a:r>
              <a:rPr lang="en-US" dirty="0">
                <a:solidFill>
                  <a:srgbClr val="000000"/>
                </a:solidFill>
              </a:rPr>
              <a:t>Extra layers</a:t>
            </a:r>
          </a:p>
        </p:txBody>
      </p:sp>
    </p:spTree>
    <p:extLst>
      <p:ext uri="{BB962C8B-B14F-4D97-AF65-F5344CB8AC3E}">
        <p14:creationId xmlns:p14="http://schemas.microsoft.com/office/powerpoint/2010/main" val="167518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7"/>
            <a:ext cx="11041200" cy="587286"/>
          </a:xfrm>
        </p:spPr>
        <p:txBody>
          <a:bodyPr>
            <a:normAutofit/>
          </a:bodyPr>
          <a:lstStyle/>
          <a:p>
            <a:pPr algn="ctr"/>
            <a:r>
              <a:rPr lang="en-US" dirty="0"/>
              <a:t>But wait, there is more !</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794" y="1359036"/>
            <a:ext cx="7620000" cy="4286250"/>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0" y="6323401"/>
            <a:ext cx="4842159" cy="307777"/>
          </a:xfrm>
          <a:prstGeom prst="rect">
            <a:avLst/>
          </a:prstGeom>
          <a:noFill/>
        </p:spPr>
        <p:txBody>
          <a:bodyPr wrap="none" rtlCol="0">
            <a:spAutoFit/>
          </a:bodyPr>
          <a:lstStyle/>
          <a:p>
            <a:r>
              <a:rPr lang="el-GR" sz="1400" dirty="0">
                <a:solidFill>
                  <a:srgbClr val="000000"/>
                </a:solidFill>
              </a:rPr>
              <a:t>*</a:t>
            </a:r>
            <a:r>
              <a:rPr lang="en-US" sz="1400" dirty="0">
                <a:solidFill>
                  <a:srgbClr val="000000"/>
                </a:solidFill>
              </a:rPr>
              <a:t>Video Courtesy</a:t>
            </a:r>
            <a:r>
              <a:rPr lang="en-US" sz="1400" b="1" dirty="0">
                <a:solidFill>
                  <a:srgbClr val="000000"/>
                </a:solidFill>
              </a:rPr>
              <a:t>: 3Blue1Brown </a:t>
            </a:r>
            <a:r>
              <a:rPr lang="en-US" sz="1400" dirty="0">
                <a:solidFill>
                  <a:srgbClr val="000000"/>
                </a:solidFill>
              </a:rPr>
              <a:t> (Check him on YouTube!)</a:t>
            </a:r>
            <a:endParaRPr lang="en-US" sz="1400" b="1" dirty="0">
              <a:solidFill>
                <a:srgbClr val="000000"/>
              </a:solidFill>
            </a:endParaRPr>
          </a:p>
        </p:txBody>
      </p:sp>
      <p:cxnSp>
        <p:nvCxnSpPr>
          <p:cNvPr id="3" name="Straight Arrow Connector 2"/>
          <p:cNvCxnSpPr/>
          <p:nvPr/>
        </p:nvCxnSpPr>
        <p:spPr>
          <a:xfrm flipV="1">
            <a:off x="1176251" y="3549535"/>
            <a:ext cx="2776451" cy="1359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25622" y="4907643"/>
            <a:ext cx="595035" cy="369332"/>
          </a:xfrm>
          <a:prstGeom prst="rect">
            <a:avLst/>
          </a:prstGeom>
          <a:noFill/>
        </p:spPr>
        <p:txBody>
          <a:bodyPr wrap="none" rtlCol="0">
            <a:spAutoFit/>
          </a:bodyPr>
          <a:lstStyle/>
          <a:p>
            <a:r>
              <a:rPr lang="en-US" dirty="0">
                <a:solidFill>
                  <a:srgbClr val="FF0000"/>
                </a:solidFill>
              </a:rPr>
              <a:t>Hint</a:t>
            </a:r>
            <a:endParaRPr lang="sv-SE" dirty="0">
              <a:solidFill>
                <a:srgbClr val="FF0000"/>
              </a:solidFill>
            </a:endParaRPr>
          </a:p>
        </p:txBody>
      </p:sp>
      <p:sp>
        <p:nvSpPr>
          <p:cNvPr id="6" name="Rectangle 5"/>
          <p:cNvSpPr/>
          <p:nvPr/>
        </p:nvSpPr>
        <p:spPr>
          <a:xfrm>
            <a:off x="4894389" y="890227"/>
            <a:ext cx="2403222" cy="369332"/>
          </a:xfrm>
          <a:prstGeom prst="rect">
            <a:avLst/>
          </a:prstGeom>
        </p:spPr>
        <p:txBody>
          <a:bodyPr wrap="none">
            <a:spAutoFit/>
          </a:bodyPr>
          <a:lstStyle/>
          <a:p>
            <a:r>
              <a:rPr lang="en-US" dirty="0">
                <a:solidFill>
                  <a:srgbClr val="000000"/>
                </a:solidFill>
              </a:rPr>
              <a:t>See anything weird ? </a:t>
            </a:r>
            <a:endParaRPr lang="sv-SE" dirty="0">
              <a:solidFill>
                <a:srgbClr val="000000"/>
              </a:solidFill>
            </a:endParaRPr>
          </a:p>
        </p:txBody>
      </p:sp>
      <p:cxnSp>
        <p:nvCxnSpPr>
          <p:cNvPr id="2" name="Straight Arrow Connector 1">
            <a:extLst>
              <a:ext uri="{FF2B5EF4-FFF2-40B4-BE49-F238E27FC236}">
                <a16:creationId xmlns:a16="http://schemas.microsoft.com/office/drawing/2014/main" id="{2DB9B5C3-C82C-BB77-0297-F83E252D3382}"/>
              </a:ext>
            </a:extLst>
          </p:cNvPr>
          <p:cNvCxnSpPr>
            <a:cxnSpLocks/>
          </p:cNvCxnSpPr>
          <p:nvPr/>
        </p:nvCxnSpPr>
        <p:spPr>
          <a:xfrm flipV="1">
            <a:off x="640815" y="2104952"/>
            <a:ext cx="1806821" cy="1047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AB396AD-B0D2-ACBE-DC2C-BF53FD65CBE7}"/>
              </a:ext>
            </a:extLst>
          </p:cNvPr>
          <p:cNvSpPr txBox="1"/>
          <p:nvPr/>
        </p:nvSpPr>
        <p:spPr>
          <a:xfrm>
            <a:off x="190186" y="3151378"/>
            <a:ext cx="787395" cy="369332"/>
          </a:xfrm>
          <a:prstGeom prst="rect">
            <a:avLst/>
          </a:prstGeom>
          <a:noFill/>
        </p:spPr>
        <p:txBody>
          <a:bodyPr wrap="none" rtlCol="0">
            <a:spAutoFit/>
          </a:bodyPr>
          <a:lstStyle/>
          <a:p>
            <a:r>
              <a:rPr lang="en-US" dirty="0">
                <a:solidFill>
                  <a:srgbClr val="FF0000"/>
                </a:solidFill>
              </a:rPr>
              <a:t>Hint 2</a:t>
            </a:r>
            <a:endParaRPr lang="sv-SE" dirty="0">
              <a:solidFill>
                <a:srgbClr val="FF0000"/>
              </a:solidFill>
            </a:endParaRPr>
          </a:p>
        </p:txBody>
      </p:sp>
      <p:sp>
        <p:nvSpPr>
          <p:cNvPr id="9" name="TextBox 8">
            <a:extLst>
              <a:ext uri="{FF2B5EF4-FFF2-40B4-BE49-F238E27FC236}">
                <a16:creationId xmlns:a16="http://schemas.microsoft.com/office/drawing/2014/main" id="{5257844D-404C-6B87-05B9-DE18B96E1A5A}"/>
              </a:ext>
            </a:extLst>
          </p:cNvPr>
          <p:cNvSpPr txBox="1"/>
          <p:nvPr/>
        </p:nvSpPr>
        <p:spPr>
          <a:xfrm>
            <a:off x="427698" y="2074167"/>
            <a:ext cx="1633781" cy="369332"/>
          </a:xfrm>
          <a:prstGeom prst="rect">
            <a:avLst/>
          </a:prstGeom>
          <a:noFill/>
        </p:spPr>
        <p:txBody>
          <a:bodyPr wrap="none" rtlCol="0">
            <a:spAutoFit/>
          </a:bodyPr>
          <a:lstStyle/>
          <a:p>
            <a:r>
              <a:rPr lang="en-US" dirty="0">
                <a:solidFill>
                  <a:srgbClr val="FF0000"/>
                </a:solidFill>
              </a:rPr>
              <a:t>28 x 28 image</a:t>
            </a:r>
            <a:endParaRPr lang="LID4096" dirty="0">
              <a:solidFill>
                <a:srgbClr val="FF0000"/>
              </a:solidFill>
            </a:endParaRPr>
          </a:p>
        </p:txBody>
      </p:sp>
    </p:spTree>
    <p:extLst>
      <p:ext uri="{BB962C8B-B14F-4D97-AF65-F5344CB8AC3E}">
        <p14:creationId xmlns:p14="http://schemas.microsoft.com/office/powerpoint/2010/main" val="82939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692616"/>
          </a:xfrm>
        </p:spPr>
        <p:txBody>
          <a:bodyPr>
            <a:normAutofit/>
          </a:bodyPr>
          <a:lstStyle/>
          <a:p>
            <a:pPr algn="ctr"/>
            <a:r>
              <a:rPr lang="en-US" sz="3600" dirty="0"/>
              <a:t>Neural Networks with Images </a:t>
            </a:r>
          </a:p>
        </p:txBody>
      </p:sp>
      <p:pic>
        <p:nvPicPr>
          <p:cNvPr id="11266" name="Picture 2" descr="ÎÏÎ¿ÏÎ­Î»ÎµÏÎ¼Î± ÎµÎ¹ÎºÏÎ½Î±Ï Î³Î¹Î± Neural Network flatten imag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9740" y="1359036"/>
            <a:ext cx="5413719" cy="4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34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ÎÏÎ¿ÏÎ­Î»ÎµÏÎ¼Î± ÎµÎ¹ÎºÏÎ½Î±Ï Î³Î¹Î± Neural Network flatten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740" y="1359036"/>
            <a:ext cx="5413719" cy="44640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76000" y="207036"/>
            <a:ext cx="11041200" cy="692616"/>
          </a:xfrm>
        </p:spPr>
        <p:txBody>
          <a:bodyPr>
            <a:normAutofit/>
          </a:bodyPr>
          <a:lstStyle/>
          <a:p>
            <a:pPr algn="ctr"/>
            <a:r>
              <a:rPr lang="en-US" sz="3600" dirty="0"/>
              <a:t>Neural Networks with Images </a:t>
            </a:r>
            <a:r>
              <a:rPr lang="el-GR" sz="3600" dirty="0"/>
              <a:t>– </a:t>
            </a:r>
            <a:r>
              <a:rPr lang="en-US" sz="3600" dirty="0"/>
              <a:t>Dog example</a:t>
            </a:r>
          </a:p>
        </p:txBody>
      </p:sp>
      <p:pic>
        <p:nvPicPr>
          <p:cNvPr id="1026" name="Picture 2" descr="ÎÏÎ¿ÏÎ­Î»ÎµÏÎ¼Î± ÎµÎ¹ÎºÏÎ½Î±Ï Î³Î¹Î± dog cheval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300" y="1920905"/>
            <a:ext cx="1905410" cy="28602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635846" y="1546586"/>
            <a:ext cx="619153" cy="4088950"/>
          </a:xfrm>
          <a:prstGeom prst="rect">
            <a:avLst/>
          </a:prstGeom>
        </p:spPr>
      </p:pic>
      <p:sp>
        <p:nvSpPr>
          <p:cNvPr id="2" name="TextBox 1"/>
          <p:cNvSpPr txBox="1"/>
          <p:nvPr/>
        </p:nvSpPr>
        <p:spPr>
          <a:xfrm>
            <a:off x="7207079" y="5635536"/>
            <a:ext cx="1476686" cy="253916"/>
          </a:xfrm>
          <a:prstGeom prst="rect">
            <a:avLst/>
          </a:prstGeom>
          <a:noFill/>
        </p:spPr>
        <p:txBody>
          <a:bodyPr wrap="none" rtlCol="0">
            <a:spAutoFit/>
          </a:bodyPr>
          <a:lstStyle/>
          <a:p>
            <a:r>
              <a:rPr lang="en-US" sz="1050" dirty="0">
                <a:solidFill>
                  <a:srgbClr val="FF3B3B"/>
                </a:solidFill>
              </a:rPr>
              <a:t>“slightly” exaggerated</a:t>
            </a:r>
            <a:endParaRPr lang="sv-SE" sz="1050" dirty="0">
              <a:solidFill>
                <a:srgbClr val="FF3B3B"/>
              </a:solidFill>
            </a:endParaRPr>
          </a:p>
        </p:txBody>
      </p:sp>
    </p:spTree>
    <p:extLst>
      <p:ext uri="{BB962C8B-B14F-4D97-AF65-F5344CB8AC3E}">
        <p14:creationId xmlns:p14="http://schemas.microsoft.com/office/powerpoint/2010/main" val="368911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a:t>Convolutional Neural Networks</a:t>
            </a:r>
          </a:p>
        </p:txBody>
      </p:sp>
    </p:spTree>
    <p:extLst>
      <p:ext uri="{BB962C8B-B14F-4D97-AF65-F5344CB8AC3E}">
        <p14:creationId xmlns:p14="http://schemas.microsoft.com/office/powerpoint/2010/main" val="2657158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53084"/>
          </a:xfrm>
        </p:spPr>
        <p:txBody>
          <a:bodyPr>
            <a:normAutofit/>
          </a:bodyPr>
          <a:lstStyle/>
          <a:p>
            <a:pPr algn="ctr"/>
            <a:r>
              <a:rPr lang="en-US" sz="3600" dirty="0"/>
              <a:t>Convolutional Neural Network (CNN) Layers</a:t>
            </a:r>
          </a:p>
        </p:txBody>
      </p:sp>
      <p:pic>
        <p:nvPicPr>
          <p:cNvPr id="3076" name="Picture 4" descr="https://writelatex.s3.amazonaws.com/mvxpfptvpmkx/uploads/10083/24184913/1.png?X-Amz-Expires=14400&amp;X-Amz-Date=20180615T112157Z&amp;X-Amz-Algorithm=AWS4-HMAC-SHA256&amp;X-Amz-Credential=AKIAJF667VKUK4OW3LCA/20180615/us-east-1/s3/aws4_request&amp;X-Amz-SignedHeaders=host&amp;X-Amz-Signature=c42741c537846dd53e6e74d5bf7bb1250df53135f3f82497c684efb4f16ee7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192" y="3050111"/>
            <a:ext cx="5644725" cy="23557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systems.github.io/HSE545/machine%20learning%20all/Workshop/PHMAP/image_files/conv_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3036" y="2785294"/>
            <a:ext cx="4044444" cy="28853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8528" y="1892658"/>
            <a:ext cx="4596130" cy="646331"/>
          </a:xfrm>
          <a:prstGeom prst="rect">
            <a:avLst/>
          </a:prstGeom>
          <a:noFill/>
        </p:spPr>
        <p:txBody>
          <a:bodyPr wrap="none" rtlCol="0">
            <a:spAutoFit/>
          </a:bodyPr>
          <a:lstStyle/>
          <a:p>
            <a:pPr algn="ctr"/>
            <a:r>
              <a:rPr lang="en-US" u="sng" dirty="0">
                <a:solidFill>
                  <a:srgbClr val="000000"/>
                </a:solidFill>
              </a:rPr>
              <a:t>Convolution</a:t>
            </a:r>
            <a:r>
              <a:rPr lang="en-US" dirty="0">
                <a:solidFill>
                  <a:srgbClr val="000000"/>
                </a:solidFill>
              </a:rPr>
              <a:t> </a:t>
            </a:r>
          </a:p>
          <a:p>
            <a:pPr algn="ctr"/>
            <a:r>
              <a:rPr lang="en-US" dirty="0">
                <a:solidFill>
                  <a:srgbClr val="000000"/>
                </a:solidFill>
              </a:rPr>
              <a:t>Extract features &amp; Keep spatial relationship</a:t>
            </a:r>
          </a:p>
        </p:txBody>
      </p:sp>
      <p:sp>
        <p:nvSpPr>
          <p:cNvPr id="9" name="TextBox 8"/>
          <p:cNvSpPr txBox="1"/>
          <p:nvPr/>
        </p:nvSpPr>
        <p:spPr>
          <a:xfrm>
            <a:off x="6463335" y="1892658"/>
            <a:ext cx="4570482" cy="646331"/>
          </a:xfrm>
          <a:prstGeom prst="rect">
            <a:avLst/>
          </a:prstGeom>
          <a:noFill/>
        </p:spPr>
        <p:txBody>
          <a:bodyPr wrap="none" rtlCol="0">
            <a:spAutoFit/>
          </a:bodyPr>
          <a:lstStyle/>
          <a:p>
            <a:pPr algn="ctr"/>
            <a:r>
              <a:rPr lang="en-US" u="sng" dirty="0">
                <a:solidFill>
                  <a:srgbClr val="000000"/>
                </a:solidFill>
              </a:rPr>
              <a:t>Pooling/Subsampling</a:t>
            </a:r>
            <a:r>
              <a:rPr lang="en-US" dirty="0">
                <a:solidFill>
                  <a:srgbClr val="000000"/>
                </a:solidFill>
              </a:rPr>
              <a:t> </a:t>
            </a:r>
          </a:p>
          <a:p>
            <a:pPr algn="ctr"/>
            <a:r>
              <a:rPr lang="en-US" dirty="0">
                <a:solidFill>
                  <a:srgbClr val="000000"/>
                </a:solidFill>
              </a:rPr>
              <a:t>Reduce dimensionality &amp; retain information</a:t>
            </a:r>
          </a:p>
        </p:txBody>
      </p:sp>
      <p:sp>
        <p:nvSpPr>
          <p:cNvPr id="8" name="TextBox 7"/>
          <p:cNvSpPr txBox="1"/>
          <p:nvPr/>
        </p:nvSpPr>
        <p:spPr>
          <a:xfrm>
            <a:off x="-61736" y="6322271"/>
            <a:ext cx="2603598" cy="307777"/>
          </a:xfrm>
          <a:prstGeom prst="rect">
            <a:avLst/>
          </a:prstGeom>
          <a:noFill/>
        </p:spPr>
        <p:txBody>
          <a:bodyPr wrap="none" rtlCol="0">
            <a:spAutoFit/>
          </a:bodyPr>
          <a:lstStyle/>
          <a:p>
            <a:pPr algn="ctr"/>
            <a:r>
              <a:rPr lang="en-US" sz="1400" dirty="0">
                <a:solidFill>
                  <a:srgbClr val="000000"/>
                </a:solidFill>
              </a:rPr>
              <a:t>*Figure Courtesy: Erik </a:t>
            </a:r>
            <a:r>
              <a:rPr lang="en-US" sz="1400" dirty="0" err="1">
                <a:solidFill>
                  <a:srgbClr val="000000"/>
                </a:solidFill>
              </a:rPr>
              <a:t>Reppel</a:t>
            </a:r>
            <a:r>
              <a:rPr lang="en-US" sz="1400" dirty="0">
                <a:solidFill>
                  <a:srgbClr val="000000"/>
                </a:solidFill>
              </a:rPr>
              <a:t> </a:t>
            </a:r>
          </a:p>
        </p:txBody>
      </p:sp>
      <p:sp>
        <p:nvSpPr>
          <p:cNvPr id="2" name="Rectangle 1"/>
          <p:cNvSpPr/>
          <p:nvPr/>
        </p:nvSpPr>
        <p:spPr>
          <a:xfrm>
            <a:off x="8910554" y="6322271"/>
            <a:ext cx="3318537" cy="307777"/>
          </a:xfrm>
          <a:prstGeom prst="rect">
            <a:avLst/>
          </a:prstGeom>
        </p:spPr>
        <p:txBody>
          <a:bodyPr wrap="none">
            <a:spAutoFit/>
          </a:bodyPr>
          <a:lstStyle/>
          <a:p>
            <a:pPr algn="ctr"/>
            <a:r>
              <a:rPr lang="en-US" sz="1400" dirty="0">
                <a:solidFill>
                  <a:srgbClr val="000000"/>
                </a:solidFill>
              </a:rPr>
              <a:t>*Figure Courtesy: Cambridge Spark Ltd</a:t>
            </a:r>
          </a:p>
        </p:txBody>
      </p:sp>
    </p:spTree>
    <p:extLst>
      <p:ext uri="{BB962C8B-B14F-4D97-AF65-F5344CB8AC3E}">
        <p14:creationId xmlns:p14="http://schemas.microsoft.com/office/powerpoint/2010/main" val="2819859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53084"/>
          </a:xfrm>
        </p:spPr>
        <p:txBody>
          <a:bodyPr>
            <a:normAutofit/>
          </a:bodyPr>
          <a:lstStyle/>
          <a:p>
            <a:pPr algn="ctr"/>
            <a:r>
              <a:rPr lang="en-US" sz="3600" dirty="0"/>
              <a:t>Convolution and max pooling layer on image</a:t>
            </a:r>
          </a:p>
        </p:txBody>
      </p:sp>
      <p:sp>
        <p:nvSpPr>
          <p:cNvPr id="8" name="TextBox 7"/>
          <p:cNvSpPr txBox="1"/>
          <p:nvPr/>
        </p:nvSpPr>
        <p:spPr>
          <a:xfrm>
            <a:off x="-85001" y="6447107"/>
            <a:ext cx="11929869" cy="230832"/>
          </a:xfrm>
          <a:prstGeom prst="rect">
            <a:avLst/>
          </a:prstGeom>
          <a:noFill/>
        </p:spPr>
        <p:txBody>
          <a:bodyPr wrap="none" rtlCol="0">
            <a:spAutoFit/>
          </a:bodyPr>
          <a:lstStyle/>
          <a:p>
            <a:pPr algn="ctr"/>
            <a:r>
              <a:rPr lang="en-US" sz="900" dirty="0">
                <a:solidFill>
                  <a:srgbClr val="000000"/>
                </a:solidFill>
              </a:rPr>
              <a:t>Source: </a:t>
            </a:r>
            <a:r>
              <a:rPr lang="en-US" sz="900" dirty="0">
                <a:solidFill>
                  <a:srgbClr val="000000"/>
                </a:solidFill>
                <a:hlinkClick r:id="rId3"/>
              </a:rPr>
              <a:t>https://leonardoaraujosantos.gitbook.io/artificial-inteligence/machine_learning/deep_learning/convolution</a:t>
            </a:r>
            <a:r>
              <a:rPr lang="en-US" sz="900" dirty="0">
                <a:solidFill>
                  <a:srgbClr val="000000"/>
                </a:solidFill>
              </a:rPr>
              <a:t> | </a:t>
            </a:r>
            <a:r>
              <a:rPr lang="en-US" sz="900" dirty="0">
                <a:solidFill>
                  <a:srgbClr val="000000"/>
                </a:solidFill>
                <a:hlinkClick r:id="rId4"/>
              </a:rPr>
              <a:t>https://www.analyticsvidhya.com/blog/2017/06/architecture-of-convolutional-neural-networks-simplified-demystified/</a:t>
            </a:r>
            <a:r>
              <a:rPr lang="en-US" sz="900" dirty="0">
                <a:solidFill>
                  <a:srgbClr val="000000"/>
                </a:solidFill>
              </a:rPr>
              <a:t>  </a:t>
            </a:r>
          </a:p>
        </p:txBody>
      </p:sp>
      <p:pic>
        <p:nvPicPr>
          <p:cNvPr id="1026" name="Picture 2">
            <a:extLst>
              <a:ext uri="{FF2B5EF4-FFF2-40B4-BE49-F238E27FC236}">
                <a16:creationId xmlns:a16="http://schemas.microsoft.com/office/drawing/2014/main" id="{3A5572D6-8F01-4F78-2A61-DECA210AC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9997" y="964231"/>
            <a:ext cx="66198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454754-5C09-8963-2DB8-BEEC96363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422" y="3429000"/>
            <a:ext cx="743902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453E85-9BE6-1D96-8AD9-CC82331E04D9}"/>
              </a:ext>
            </a:extLst>
          </p:cNvPr>
          <p:cNvSpPr txBox="1"/>
          <p:nvPr/>
        </p:nvSpPr>
        <p:spPr>
          <a:xfrm>
            <a:off x="576000" y="4290346"/>
            <a:ext cx="6174606" cy="369332"/>
          </a:xfrm>
          <a:prstGeom prst="rect">
            <a:avLst/>
          </a:prstGeom>
          <a:noFill/>
        </p:spPr>
        <p:txBody>
          <a:bodyPr wrap="square">
            <a:spAutoFit/>
          </a:bodyPr>
          <a:lstStyle/>
          <a:p>
            <a:r>
              <a:rPr lang="en-US" sz="1800" dirty="0">
                <a:solidFill>
                  <a:srgbClr val="FF0000"/>
                </a:solidFill>
              </a:rPr>
              <a:t>Max Pooling</a:t>
            </a:r>
            <a:endParaRPr lang="LID4096" dirty="0">
              <a:solidFill>
                <a:srgbClr val="FF0000"/>
              </a:solidFill>
            </a:endParaRPr>
          </a:p>
        </p:txBody>
      </p:sp>
      <p:sp>
        <p:nvSpPr>
          <p:cNvPr id="7" name="TextBox 6">
            <a:extLst>
              <a:ext uri="{FF2B5EF4-FFF2-40B4-BE49-F238E27FC236}">
                <a16:creationId xmlns:a16="http://schemas.microsoft.com/office/drawing/2014/main" id="{62AD46D8-0010-5D81-07E6-E30C990D2FB9}"/>
              </a:ext>
            </a:extLst>
          </p:cNvPr>
          <p:cNvSpPr txBox="1"/>
          <p:nvPr/>
        </p:nvSpPr>
        <p:spPr>
          <a:xfrm>
            <a:off x="805801" y="2160560"/>
            <a:ext cx="6174606" cy="369332"/>
          </a:xfrm>
          <a:prstGeom prst="rect">
            <a:avLst/>
          </a:prstGeom>
          <a:noFill/>
        </p:spPr>
        <p:txBody>
          <a:bodyPr wrap="square">
            <a:spAutoFit/>
          </a:bodyPr>
          <a:lstStyle/>
          <a:p>
            <a:r>
              <a:rPr lang="en-US" sz="1800" dirty="0">
                <a:solidFill>
                  <a:srgbClr val="FF0000"/>
                </a:solidFill>
              </a:rPr>
              <a:t>Convolution</a:t>
            </a:r>
            <a:endParaRPr lang="LID4096" dirty="0">
              <a:solidFill>
                <a:srgbClr val="FF0000"/>
              </a:solidFill>
            </a:endParaRPr>
          </a:p>
        </p:txBody>
      </p:sp>
    </p:spTree>
    <p:extLst>
      <p:ext uri="{BB962C8B-B14F-4D97-AF65-F5344CB8AC3E}">
        <p14:creationId xmlns:p14="http://schemas.microsoft.com/office/powerpoint/2010/main" val="120406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a:t>Example of CNN</a:t>
            </a:r>
          </a:p>
        </p:txBody>
      </p:sp>
      <p:pic>
        <p:nvPicPr>
          <p:cNvPr id="4098" name="Picture 2" descr="https://writelatex.s3.amazonaws.com/mvxpfptvpmkx/uploads/16011/25130203/1.png?X-Amz-Expires=14400&amp;X-Amz-Date=20180615T112203Z&amp;X-Amz-Algorithm=AWS4-HMAC-SHA256&amp;X-Amz-Credential=AKIAJF667VKUK4OW3LCA/20180615/us-east-1/s3/aws4_request&amp;X-Amz-SignedHeaders=host&amp;X-Amz-Signature=32046fe3dfdaf1f7c2e5eaf3cde9e15409098451c6ef0cce1d7cde309391932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963" y="2239868"/>
            <a:ext cx="11041062" cy="32958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667" y="6340488"/>
            <a:ext cx="6096000" cy="307777"/>
          </a:xfrm>
          <a:prstGeom prst="rect">
            <a:avLst/>
          </a:prstGeom>
        </p:spPr>
        <p:txBody>
          <a:bodyPr>
            <a:spAutoFit/>
          </a:bodyPr>
          <a:lstStyle/>
          <a:p>
            <a:r>
              <a:rPr lang="en-US" sz="1400" dirty="0">
                <a:solidFill>
                  <a:srgbClr val="000000"/>
                </a:solidFill>
              </a:rPr>
              <a:t>*Figure Courtesy: </a:t>
            </a:r>
            <a:r>
              <a:rPr lang="en-US" sz="1400" dirty="0" err="1">
                <a:solidFill>
                  <a:srgbClr val="000000"/>
                </a:solidFill>
              </a:rPr>
              <a:t>Suhyun</a:t>
            </a:r>
            <a:r>
              <a:rPr lang="en-US" sz="1400" dirty="0">
                <a:solidFill>
                  <a:srgbClr val="000000"/>
                </a:solidFill>
              </a:rPr>
              <a:t> Kim </a:t>
            </a:r>
            <a:r>
              <a:rPr lang="en-US" sz="1400" dirty="0" err="1">
                <a:solidFill>
                  <a:srgbClr val="000000"/>
                </a:solidFill>
              </a:rPr>
              <a:t>iSystems</a:t>
            </a:r>
            <a:r>
              <a:rPr lang="en-US" sz="1400" dirty="0">
                <a:solidFill>
                  <a:srgbClr val="000000"/>
                </a:solidFill>
              </a:rPr>
              <a:t> Design Labs</a:t>
            </a:r>
          </a:p>
        </p:txBody>
      </p:sp>
      <p:pic>
        <p:nvPicPr>
          <p:cNvPr id="6" name="Content Placeholder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10554" y="1359036"/>
            <a:ext cx="1347946" cy="758220"/>
          </a:xfrm>
          <a:prstGeom prst="rect">
            <a:avLst/>
          </a:prstGeom>
          <a:ln>
            <a:noFill/>
          </a:ln>
          <a:effectLst>
            <a:outerShdw blurRad="292100" dist="139700" dir="2700000" algn="tl" rotWithShape="0">
              <a:srgbClr val="333333">
                <a:alpha val="65000"/>
              </a:srgbClr>
            </a:outerShdw>
          </a:effectLst>
        </p:spPr>
      </p:pic>
      <p:pic>
        <p:nvPicPr>
          <p:cNvPr id="9" name="Picture 2" descr="ÎÏÎ¿ÏÎ­Î»ÎµÏÎ¼Î± ÎµÎ¹ÎºÏÎ½Î±Ï Î³Î¹Î± dog chevalie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9880" y="2919307"/>
            <a:ext cx="1143852" cy="171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ritelatex.s3.amazonaws.com/mvxpfptvpmkx/uploads/10083/24184913/1.png?X-Amz-Expires=14400&amp;X-Amz-Date=20180615T112157Z&amp;X-Amz-Algorithm=AWS4-HMAC-SHA256&amp;X-Amz-Credential=AKIAJF667VKUK4OW3LCA/20180615/us-east-1/s3/aws4_request&amp;X-Amz-SignedHeaders=host&amp;X-Amz-Signature=c42741c537846dd53e6e74d5bf7bb1250df53135f3f82497c684efb4f16ee79b"/>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385156" y="1368104"/>
            <a:ext cx="1602565" cy="668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i-systems.github.io/HSE545/machine%20learning%20all/Workshop/PHMAP/image_files/conv_animation.gif"/>
          <p:cNvPicPr>
            <a:picLocks noChangeAspect="1" noChangeArrowheads="1" noCrop="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499095" y="1359036"/>
            <a:ext cx="962890" cy="6869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11933" y="3198283"/>
            <a:ext cx="607859" cy="369332"/>
          </a:xfrm>
          <a:prstGeom prst="rect">
            <a:avLst/>
          </a:prstGeom>
          <a:noFill/>
        </p:spPr>
        <p:txBody>
          <a:bodyPr wrap="none" rtlCol="0">
            <a:spAutoFit/>
          </a:bodyPr>
          <a:lstStyle/>
          <a:p>
            <a:r>
              <a:rPr lang="en-US" dirty="0">
                <a:solidFill>
                  <a:srgbClr val="000000"/>
                </a:solidFill>
              </a:rPr>
              <a:t>Dog</a:t>
            </a:r>
            <a:endParaRPr lang="sv-SE" dirty="0">
              <a:solidFill>
                <a:srgbClr val="000000"/>
              </a:solidFill>
            </a:endParaRPr>
          </a:p>
        </p:txBody>
      </p:sp>
      <p:sp>
        <p:nvSpPr>
          <p:cNvPr id="10" name="TextBox 9"/>
          <p:cNvSpPr txBox="1"/>
          <p:nvPr/>
        </p:nvSpPr>
        <p:spPr>
          <a:xfrm>
            <a:off x="11111932" y="3505561"/>
            <a:ext cx="543739" cy="369332"/>
          </a:xfrm>
          <a:prstGeom prst="rect">
            <a:avLst/>
          </a:prstGeom>
          <a:noFill/>
        </p:spPr>
        <p:txBody>
          <a:bodyPr wrap="none" rtlCol="0">
            <a:spAutoFit/>
          </a:bodyPr>
          <a:lstStyle/>
          <a:p>
            <a:r>
              <a:rPr lang="en-US" dirty="0">
                <a:solidFill>
                  <a:srgbClr val="000000"/>
                </a:solidFill>
              </a:rPr>
              <a:t>Cat</a:t>
            </a:r>
            <a:endParaRPr lang="sv-SE" dirty="0">
              <a:solidFill>
                <a:srgbClr val="000000"/>
              </a:solidFill>
            </a:endParaRPr>
          </a:p>
        </p:txBody>
      </p:sp>
      <p:pic>
        <p:nvPicPr>
          <p:cNvPr id="11" name="Picture 10"/>
          <p:cNvPicPr>
            <a:picLocks noChangeAspect="1"/>
          </p:cNvPicPr>
          <p:nvPr/>
        </p:nvPicPr>
        <p:blipFill>
          <a:blip r:embed="rId7"/>
          <a:stretch>
            <a:fillRect/>
          </a:stretch>
        </p:blipFill>
        <p:spPr>
          <a:xfrm>
            <a:off x="11683565" y="3552684"/>
            <a:ext cx="293464" cy="275085"/>
          </a:xfrm>
          <a:prstGeom prst="rect">
            <a:avLst/>
          </a:prstGeom>
        </p:spPr>
      </p:pic>
      <p:pic>
        <p:nvPicPr>
          <p:cNvPr id="12" name="Picture 11"/>
          <p:cNvPicPr>
            <a:picLocks noChangeAspect="1"/>
          </p:cNvPicPr>
          <p:nvPr/>
        </p:nvPicPr>
        <p:blipFill>
          <a:blip r:embed="rId8"/>
          <a:stretch>
            <a:fillRect/>
          </a:stretch>
        </p:blipFill>
        <p:spPr>
          <a:xfrm>
            <a:off x="11723560" y="3235777"/>
            <a:ext cx="253469" cy="269784"/>
          </a:xfrm>
          <a:prstGeom prst="rect">
            <a:avLst/>
          </a:prstGeom>
        </p:spPr>
      </p:pic>
    </p:spTree>
    <p:extLst>
      <p:ext uri="{BB962C8B-B14F-4D97-AF65-F5344CB8AC3E}">
        <p14:creationId xmlns:p14="http://schemas.microsoft.com/office/powerpoint/2010/main" val="355351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000" b="1" i="1" dirty="0"/>
              <a:t>Supervised learning </a:t>
            </a:r>
            <a:r>
              <a:rPr lang="en-US" sz="2000" dirty="0"/>
              <a:t>: Given </a:t>
            </a:r>
            <a:r>
              <a:rPr lang="en-US" sz="2000" dirty="0">
                <a:solidFill>
                  <a:srgbClr val="FF0000"/>
                </a:solidFill>
              </a:rPr>
              <a:t>Input</a:t>
            </a:r>
            <a:r>
              <a:rPr lang="en-US" sz="2000" dirty="0"/>
              <a:t> and </a:t>
            </a:r>
            <a:r>
              <a:rPr lang="en-US" sz="2000" dirty="0">
                <a:solidFill>
                  <a:srgbClr val="00B050"/>
                </a:solidFill>
              </a:rPr>
              <a:t>Output</a:t>
            </a:r>
            <a:r>
              <a:rPr lang="en-US" sz="2000" dirty="0"/>
              <a:t>  - learn the mapping by minimizing an error between the initially random output with the given output. Obtaining a relation. </a:t>
            </a:r>
          </a:p>
          <a:p>
            <a:pPr marL="0" indent="0">
              <a:buNone/>
            </a:pPr>
            <a:r>
              <a:rPr lang="en-US" sz="2000" b="1" i="1" dirty="0"/>
              <a:t>Unsupervised Learning</a:t>
            </a:r>
            <a:r>
              <a:rPr lang="en-US" sz="2000" dirty="0"/>
              <a:t>: Given </a:t>
            </a:r>
            <a:r>
              <a:rPr lang="en-US" sz="2000" dirty="0">
                <a:solidFill>
                  <a:srgbClr val="FF0000"/>
                </a:solidFill>
              </a:rPr>
              <a:t>Input</a:t>
            </a:r>
            <a:r>
              <a:rPr lang="en-US" sz="2000" dirty="0"/>
              <a:t> but not output - Either find features or discover patterns.</a:t>
            </a:r>
          </a:p>
          <a:p>
            <a:pPr marL="0" indent="0">
              <a:buNone/>
            </a:pPr>
            <a:r>
              <a:rPr lang="en-US" sz="2000" b="1" i="1" dirty="0"/>
              <a:t>Reinforcement learning</a:t>
            </a:r>
            <a:r>
              <a:rPr lang="en-US" sz="2000" dirty="0"/>
              <a:t>: </a:t>
            </a:r>
            <a:r>
              <a:rPr lang="en-US" sz="2000" dirty="0">
                <a:solidFill>
                  <a:srgbClr val="7030A0"/>
                </a:solidFill>
              </a:rPr>
              <a:t>No data</a:t>
            </a:r>
            <a:r>
              <a:rPr lang="en-US" sz="2000" dirty="0"/>
              <a:t> needed, just a value that we want to maximize (e.g. score in game) and a set of actions/environment. The goal is to find a sequence of actions that maximizes the reward.</a:t>
            </a:r>
          </a:p>
          <a:p>
            <a:endParaRPr lang="sv-SE" sz="2000" dirty="0"/>
          </a:p>
        </p:txBody>
      </p:sp>
      <p:sp>
        <p:nvSpPr>
          <p:cNvPr id="3" name="Title 2"/>
          <p:cNvSpPr>
            <a:spLocks noGrp="1"/>
          </p:cNvSpPr>
          <p:nvPr>
            <p:ph type="title"/>
          </p:nvPr>
        </p:nvSpPr>
        <p:spPr/>
        <p:txBody>
          <a:bodyPr/>
          <a:lstStyle/>
          <a:p>
            <a:pPr algn="ctr"/>
            <a:r>
              <a:rPr lang="en-US" dirty="0"/>
              <a:t>Different categories of Machine Learning</a:t>
            </a:r>
            <a:endParaRPr lang="sv-SE" dirty="0"/>
          </a:p>
        </p:txBody>
      </p:sp>
      <p:pic>
        <p:nvPicPr>
          <p:cNvPr id="2060" name="Picture 12" descr="Google DeepMind's Deep Q-learning playing Atari Breakout deep learning, q learning, deep q learning, breakout, deepmind, deepmind atari, google deepmind, deepmind google, deepmind artificial intelligence, deepmind ai, google deepminds deep qlearning playing atari breakout, google deepmind atari, deep neural network, what is deep q learning, deep reinforcement learning, atari ai, superhuman atari, ai plays atari, ai plays breakout, two minute papers, deep q-learning, atari breakout, deepmind breakout, ai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47577" y="3523024"/>
            <a:ext cx="2368678" cy="286734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File:K-means convergence.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15752" y="3264389"/>
            <a:ext cx="3372737" cy="3279809"/>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17" y="3804037"/>
            <a:ext cx="4098347" cy="2305320"/>
          </a:xfrm>
          <a:prstGeom prst="rect">
            <a:avLst/>
          </a:prstGeom>
          <a:ln>
            <a:noFill/>
          </a:ln>
          <a:effectLst>
            <a:outerShdw blurRad="292100" dist="139700" dir="2700000" algn="tl" rotWithShape="0">
              <a:srgbClr val="333333">
                <a:alpha val="65000"/>
              </a:srgbClr>
            </a:outerShdw>
          </a:effectLst>
        </p:spPr>
      </p:pic>
      <p:sp>
        <p:nvSpPr>
          <p:cNvPr id="4" name="Oval 3"/>
          <p:cNvSpPr/>
          <p:nvPr/>
        </p:nvSpPr>
        <p:spPr>
          <a:xfrm>
            <a:off x="180474" y="3445844"/>
            <a:ext cx="4934333" cy="3157219"/>
          </a:xfrm>
          <a:prstGeom prst="ellipse">
            <a:avLst/>
          </a:prstGeom>
          <a:noFill/>
          <a:ln w="28575">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Oval 7"/>
          <p:cNvSpPr/>
          <p:nvPr/>
        </p:nvSpPr>
        <p:spPr>
          <a:xfrm>
            <a:off x="558316" y="849095"/>
            <a:ext cx="2714273" cy="358193"/>
          </a:xfrm>
          <a:prstGeom prst="ellipse">
            <a:avLst/>
          </a:prstGeom>
          <a:noFill/>
          <a:ln w="28575">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9211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6000"/>
            <a:ext cx="5520600" cy="4464000"/>
          </a:xfrm>
        </p:spPr>
        <p:txBody>
          <a:bodyPr/>
          <a:lstStyle/>
          <a:p>
            <a:pPr marL="0" indent="0" algn="ctr">
              <a:buNone/>
            </a:pPr>
            <a:r>
              <a:rPr lang="en-US" u="sng" dirty="0"/>
              <a:t>Input</a:t>
            </a:r>
            <a:r>
              <a:rPr lang="en-US" dirty="0"/>
              <a:t>: MNIST database</a:t>
            </a:r>
          </a:p>
        </p:txBody>
      </p:sp>
      <p:sp>
        <p:nvSpPr>
          <p:cNvPr id="3" name="Title 2"/>
          <p:cNvSpPr>
            <a:spLocks noGrp="1"/>
          </p:cNvSpPr>
          <p:nvPr>
            <p:ph type="title"/>
          </p:nvPr>
        </p:nvSpPr>
        <p:spPr/>
        <p:txBody>
          <a:bodyPr>
            <a:normAutofit/>
          </a:bodyPr>
          <a:lstStyle/>
          <a:p>
            <a:pPr algn="ctr"/>
            <a:r>
              <a:rPr lang="en-US" sz="3600" dirty="0"/>
              <a:t>NN vs CNN</a:t>
            </a:r>
          </a:p>
        </p:txBody>
      </p:sp>
      <p:pic>
        <p:nvPicPr>
          <p:cNvPr id="2050" name="Picture 2" descr="ÎÏÎ¿ÏÎ­Î»ÎµÏÎ¼Î± ÎµÎ¹ÎºÏÎ½Î±Ï Î³Î¹Î± MNIST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50" y="2168737"/>
            <a:ext cx="5657850" cy="343852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p:cNvSpPr txBox="1">
            <a:spLocks/>
          </p:cNvSpPr>
          <p:nvPr/>
        </p:nvSpPr>
        <p:spPr>
          <a:xfrm>
            <a:off x="6096600" y="1656000"/>
            <a:ext cx="5520600" cy="16181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u="sng" dirty="0"/>
          </a:p>
          <a:p>
            <a:pPr marL="0" indent="0" algn="ctr">
              <a:buFont typeface="Arial"/>
              <a:buNone/>
            </a:pPr>
            <a:r>
              <a:rPr lang="en-US" u="sng" dirty="0"/>
              <a:t>Neural Network Result:</a:t>
            </a:r>
          </a:p>
          <a:p>
            <a:pPr marL="0" indent="0" algn="ctr">
              <a:buFont typeface="Arial"/>
              <a:buNone/>
            </a:pPr>
            <a:r>
              <a:rPr lang="en-US" dirty="0"/>
              <a:t>97.8%</a:t>
            </a:r>
          </a:p>
          <a:p>
            <a:pPr marL="0" indent="0" algn="ctr">
              <a:buFont typeface="Arial"/>
              <a:buNone/>
            </a:pPr>
            <a:endParaRPr lang="en-US" dirty="0"/>
          </a:p>
          <a:p>
            <a:pPr marL="0" indent="0" algn="ctr">
              <a:buFont typeface="Arial"/>
              <a:buNone/>
            </a:pPr>
            <a:endParaRPr lang="en-US" dirty="0"/>
          </a:p>
          <a:p>
            <a:pPr marL="0" indent="0" algn="ctr">
              <a:buFont typeface="Arial"/>
              <a:buNone/>
            </a:pPr>
            <a:endParaRPr lang="en-US" dirty="0"/>
          </a:p>
          <a:p>
            <a:pPr marL="0" indent="0" algn="ctr">
              <a:buFont typeface="Arial"/>
              <a:buNone/>
            </a:pPr>
            <a:endParaRPr lang="en-US" dirty="0"/>
          </a:p>
        </p:txBody>
      </p:sp>
      <p:pic>
        <p:nvPicPr>
          <p:cNvPr id="7" name="Content Placeholder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182927" y="1276890"/>
            <a:ext cx="1347946" cy="758220"/>
          </a:xfrm>
          <a:prstGeom prst="rect">
            <a:avLst/>
          </a:prstGeom>
          <a:ln>
            <a:noFill/>
          </a:ln>
          <a:effectLst>
            <a:outerShdw blurRad="292100" dist="139700" dir="2700000" algn="tl" rotWithShape="0">
              <a:srgbClr val="333333">
                <a:alpha val="65000"/>
              </a:srgbClr>
            </a:outerShdw>
          </a:effectLst>
        </p:spPr>
      </p:pic>
      <p:pic>
        <p:nvPicPr>
          <p:cNvPr id="8" name="Picture 2" descr="https://writelatex.s3.amazonaws.com/mvxpfptvpmkx/uploads/16011/25130203/1.png?X-Amz-Expires=14400&amp;X-Amz-Date=20180615T112203Z&amp;X-Amz-Algorithm=AWS4-HMAC-SHA256&amp;X-Amz-Credential=AKIAJF667VKUK4OW3LCA/20180615/us-east-1/s3/aws4_request&amp;X-Amz-SignedHeaders=host&amp;X-Amz-Signature=32046fe3dfdaf1f7c2e5eaf3cde9e15409098451c6ef0cce1d7cde309391932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247" y="3477892"/>
            <a:ext cx="3821305" cy="114068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p:cNvSpPr txBox="1">
            <a:spLocks/>
          </p:cNvSpPr>
          <p:nvPr/>
        </p:nvSpPr>
        <p:spPr>
          <a:xfrm>
            <a:off x="6096599" y="4286085"/>
            <a:ext cx="5520600" cy="16181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u="sng" dirty="0"/>
          </a:p>
          <a:p>
            <a:pPr marL="0" indent="0" algn="ctr">
              <a:buFont typeface="Arial"/>
              <a:buNone/>
            </a:pPr>
            <a:r>
              <a:rPr lang="en-US" u="sng" dirty="0"/>
              <a:t>Convolution Neural Network Result:</a:t>
            </a:r>
          </a:p>
          <a:p>
            <a:pPr marL="0" indent="0" algn="ctr">
              <a:buFont typeface="Arial"/>
              <a:buNone/>
            </a:pPr>
            <a:r>
              <a:rPr lang="en-US" dirty="0"/>
              <a:t>99.07%</a:t>
            </a:r>
          </a:p>
          <a:p>
            <a:pPr marL="0" indent="0" algn="ctr">
              <a:buFont typeface="Arial"/>
              <a:buNone/>
            </a:pPr>
            <a:endParaRPr lang="en-US" dirty="0"/>
          </a:p>
          <a:p>
            <a:pPr marL="0" indent="0" algn="ctr">
              <a:buFont typeface="Arial"/>
              <a:buNone/>
            </a:pPr>
            <a:endParaRPr lang="en-US" dirty="0"/>
          </a:p>
          <a:p>
            <a:pPr marL="0" indent="0" algn="ctr">
              <a:buFont typeface="Arial"/>
              <a:buNone/>
            </a:pPr>
            <a:endParaRPr lang="en-US" dirty="0"/>
          </a:p>
          <a:p>
            <a:pPr marL="0" indent="0" algn="ctr">
              <a:buFont typeface="Arial"/>
              <a:buNone/>
            </a:pPr>
            <a:endParaRPr lang="en-US" dirty="0"/>
          </a:p>
        </p:txBody>
      </p:sp>
    </p:spTree>
    <p:extLst>
      <p:ext uri="{BB962C8B-B14F-4D97-AF65-F5344CB8AC3E}">
        <p14:creationId xmlns:p14="http://schemas.microsoft.com/office/powerpoint/2010/main" val="20671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Hands on examples of Supervised Learning</a:t>
            </a:r>
          </a:p>
        </p:txBody>
      </p:sp>
    </p:spTree>
    <p:extLst>
      <p:ext uri="{BB962C8B-B14F-4D97-AF65-F5344CB8AC3E}">
        <p14:creationId xmlns:p14="http://schemas.microsoft.com/office/powerpoint/2010/main" val="2428096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Neural Network (MNIST)</a:t>
            </a:r>
          </a:p>
          <a:p>
            <a:r>
              <a:rPr lang="en-US" dirty="0"/>
              <a:t>Convolution Neural Network (MNIST)</a:t>
            </a:r>
          </a:p>
          <a:p>
            <a:pPr marL="0" indent="0">
              <a:buNone/>
            </a:pPr>
            <a:endParaRPr lang="en-US" dirty="0"/>
          </a:p>
          <a:p>
            <a:pPr marL="0" indent="0">
              <a:buNone/>
            </a:pPr>
            <a:r>
              <a:rPr lang="en-US" dirty="0"/>
              <a:t>Follow this link &amp; install yourself : </a:t>
            </a:r>
            <a:r>
              <a:rPr lang="en-US" dirty="0">
                <a:hlinkClick r:id="rId2"/>
              </a:rPr>
              <a:t>https://github.com/SavvasRaptis/machine-learning-examples</a:t>
            </a:r>
            <a:r>
              <a:rPr lang="en-US" dirty="0"/>
              <a:t> </a:t>
            </a:r>
          </a:p>
          <a:p>
            <a:pPr marL="0" indent="0">
              <a:buNone/>
            </a:pPr>
            <a:endParaRPr lang="en-US" dirty="0"/>
          </a:p>
          <a:p>
            <a:pPr marL="0" indent="0">
              <a:buNone/>
            </a:pPr>
            <a:r>
              <a:rPr lang="en-US" dirty="0"/>
              <a:t>Or directly use: </a:t>
            </a:r>
            <a:r>
              <a:rPr lang="en-US" dirty="0">
                <a:hlinkClick r:id="rId3"/>
              </a:rPr>
              <a:t>https://mybinder.org/v2/gh/SavvasRaptis/machine-learning-examples/HEAD</a:t>
            </a:r>
            <a:r>
              <a:rPr lang="en-US" dirty="0"/>
              <a:t>  </a:t>
            </a:r>
          </a:p>
        </p:txBody>
      </p:sp>
      <p:sp>
        <p:nvSpPr>
          <p:cNvPr id="3" name="Title 2"/>
          <p:cNvSpPr>
            <a:spLocks noGrp="1"/>
          </p:cNvSpPr>
          <p:nvPr>
            <p:ph type="title"/>
          </p:nvPr>
        </p:nvSpPr>
        <p:spPr/>
        <p:txBody>
          <a:bodyPr/>
          <a:lstStyle/>
          <a:p>
            <a:pPr algn="ctr"/>
            <a:r>
              <a:rPr lang="en-US" dirty="0"/>
              <a:t>Hands on examples with MNIST</a:t>
            </a:r>
            <a:endParaRPr lang="sv-SE" dirty="0"/>
          </a:p>
        </p:txBody>
      </p:sp>
      <p:pic>
        <p:nvPicPr>
          <p:cNvPr id="4" name="Picture 3" descr="Hands-On Learning 1080x1080 - Regina Catholic Education Center">
            <a:extLst>
              <a:ext uri="{FF2B5EF4-FFF2-40B4-BE49-F238E27FC236}">
                <a16:creationId xmlns:a16="http://schemas.microsoft.com/office/drawing/2014/main" id="{60D7AD30-B5DE-E2F1-06D8-65AED5CB4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0" y="5250958"/>
            <a:ext cx="1352105" cy="13521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xample Images – Browse 302,156 Stock Photos, Vectors, and Video | Adobe  Stock">
            <a:extLst>
              <a:ext uri="{FF2B5EF4-FFF2-40B4-BE49-F238E27FC236}">
                <a16:creationId xmlns:a16="http://schemas.microsoft.com/office/drawing/2014/main" id="{F1D16643-696C-0FA7-41DE-5D3E5C580F7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530417" y="5486880"/>
            <a:ext cx="1758073" cy="88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136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If MNIST is easy for you, check CIFAR-10</a:t>
            </a:r>
            <a:endParaRPr lang="sv-SE" dirty="0"/>
          </a:p>
        </p:txBody>
      </p:sp>
      <p:pic>
        <p:nvPicPr>
          <p:cNvPr id="2050" name="Picture 2" descr="CIFAR-10 Image Classification. How to teach machine differentiating… | by  Muhammad Ardi | Becoming Human: Artificial Intelligence Magazine">
            <a:extLst>
              <a:ext uri="{FF2B5EF4-FFF2-40B4-BE49-F238E27FC236}">
                <a16:creationId xmlns:a16="http://schemas.microsoft.com/office/drawing/2014/main" id="{48B3ACA1-6051-84F0-9884-AC8C79059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847725"/>
            <a:ext cx="11258550" cy="5162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ands-On Learning 1080x1080 - Regina Catholic Education Center">
            <a:extLst>
              <a:ext uri="{FF2B5EF4-FFF2-40B4-BE49-F238E27FC236}">
                <a16:creationId xmlns:a16="http://schemas.microsoft.com/office/drawing/2014/main" id="{216037A1-CC4F-726C-698F-4F8B01972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03159" cy="120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861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Can </a:t>
            </a:r>
            <a:r>
              <a:rPr lang="en-US"/>
              <a:t>get harder</a:t>
            </a:r>
            <a:r>
              <a:rPr lang="en-US" dirty="0"/>
              <a:t>!</a:t>
            </a:r>
            <a:endParaRPr lang="sv-SE" dirty="0"/>
          </a:p>
        </p:txBody>
      </p:sp>
      <p:pic>
        <p:nvPicPr>
          <p:cNvPr id="4098" name="Picture 2" descr="Chihuahua or Muffin? | by Cristian Duguet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031" y="940328"/>
            <a:ext cx="5341938" cy="53419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387166" y="6368367"/>
            <a:ext cx="5304367" cy="276999"/>
          </a:xfrm>
          <a:prstGeom prst="rect">
            <a:avLst/>
          </a:prstGeom>
        </p:spPr>
        <p:txBody>
          <a:bodyPr wrap="square">
            <a:spAutoFit/>
          </a:bodyPr>
          <a:lstStyle/>
          <a:p>
            <a:r>
              <a:rPr lang="en-US" sz="1200" dirty="0">
                <a:hlinkClick r:id="rId4"/>
              </a:rPr>
              <a:t>https://www.kaggle.com/datasets/returnofsputnik/chihuahua-or-muffin</a:t>
            </a:r>
            <a:r>
              <a:rPr lang="en-US" sz="1200" dirty="0"/>
              <a:t> </a:t>
            </a:r>
          </a:p>
        </p:txBody>
      </p:sp>
    </p:spTree>
    <p:extLst>
      <p:ext uri="{BB962C8B-B14F-4D97-AF65-F5344CB8AC3E}">
        <p14:creationId xmlns:p14="http://schemas.microsoft.com/office/powerpoint/2010/main" val="303792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Supervised Learning in Space Physics </a:t>
            </a:r>
          </a:p>
        </p:txBody>
      </p:sp>
    </p:spTree>
    <p:extLst>
      <p:ext uri="{BB962C8B-B14F-4D97-AF65-F5344CB8AC3E}">
        <p14:creationId xmlns:p14="http://schemas.microsoft.com/office/powerpoint/2010/main" val="177800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CME prediction example</a:t>
            </a:r>
          </a:p>
          <a:p>
            <a:pPr marL="0" indent="0" algn="ctr">
              <a:buNone/>
            </a:pPr>
            <a:r>
              <a:rPr lang="en-US" sz="3400" dirty="0"/>
              <a:t>(Classification problem)</a:t>
            </a:r>
          </a:p>
        </p:txBody>
      </p:sp>
      <p:pic>
        <p:nvPicPr>
          <p:cNvPr id="1026" name="Picture 2" descr="Example Images – Browse 302,156 Stock Photos, Vectors, and Video | Adobe  Stock">
            <a:extLst>
              <a:ext uri="{FF2B5EF4-FFF2-40B4-BE49-F238E27FC236}">
                <a16:creationId xmlns:a16="http://schemas.microsoft.com/office/drawing/2014/main" id="{E93C0FD0-5E8D-2AEA-1F33-2804E9898B0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0" y="-1"/>
            <a:ext cx="1758073" cy="88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46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575781"/>
          </a:xfrm>
        </p:spPr>
        <p:txBody>
          <a:bodyPr>
            <a:normAutofit/>
          </a:bodyPr>
          <a:lstStyle/>
          <a:p>
            <a:pPr algn="ctr"/>
            <a:r>
              <a:rPr lang="en-US" dirty="0"/>
              <a:t>Coronal Mass Ejections (CMEs)</a:t>
            </a:r>
          </a:p>
        </p:txBody>
      </p:sp>
      <p:sp>
        <p:nvSpPr>
          <p:cNvPr id="10" name="Rectangle 9"/>
          <p:cNvSpPr/>
          <p:nvPr/>
        </p:nvSpPr>
        <p:spPr>
          <a:xfrm>
            <a:off x="209640" y="3510996"/>
            <a:ext cx="6096000" cy="646331"/>
          </a:xfrm>
          <a:prstGeom prst="rect">
            <a:avLst/>
          </a:prstGeom>
        </p:spPr>
        <p:txBody>
          <a:bodyPr>
            <a:spAutoFit/>
          </a:bodyPr>
          <a:lstStyle/>
          <a:p>
            <a:pPr algn="ctr"/>
            <a:r>
              <a:rPr lang="en-US" dirty="0">
                <a:solidFill>
                  <a:srgbClr val="000000"/>
                </a:solidFill>
              </a:rPr>
              <a:t>Problems in Satellites/Communications/Grids/infrastructures etc.</a:t>
            </a:r>
          </a:p>
        </p:txBody>
      </p:sp>
      <p:pic>
        <p:nvPicPr>
          <p:cNvPr id="11" name="Picture 4" descr="Animated Gif from SOHO showing the path of the April 25, 2013 C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29080" y="1359036"/>
            <a:ext cx="4648436" cy="46484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74080" y="2157204"/>
            <a:ext cx="5967120" cy="923330"/>
          </a:xfrm>
          <a:prstGeom prst="rect">
            <a:avLst/>
          </a:prstGeom>
          <a:noFill/>
        </p:spPr>
        <p:txBody>
          <a:bodyPr wrap="square" rtlCol="0">
            <a:spAutoFit/>
          </a:bodyPr>
          <a:lstStyle/>
          <a:p>
            <a:pPr algn="ctr"/>
            <a:r>
              <a:rPr lang="en-US" u="sng" dirty="0">
                <a:solidFill>
                  <a:srgbClr val="000000"/>
                </a:solidFill>
              </a:rPr>
              <a:t>CMEs</a:t>
            </a:r>
          </a:p>
          <a:p>
            <a:pPr algn="ctr"/>
            <a:r>
              <a:rPr lang="en-US" dirty="0">
                <a:solidFill>
                  <a:srgbClr val="000000"/>
                </a:solidFill>
              </a:rPr>
              <a:t> Energetic particles from the Sun </a:t>
            </a:r>
          </a:p>
          <a:p>
            <a:pPr algn="ctr"/>
            <a:endParaRPr lang="en-US" dirty="0">
              <a:solidFill>
                <a:srgbClr val="000000"/>
              </a:solidFill>
            </a:endParaRPr>
          </a:p>
        </p:txBody>
      </p:sp>
      <p:sp>
        <p:nvSpPr>
          <p:cNvPr id="13" name="Down Arrow 12"/>
          <p:cNvSpPr/>
          <p:nvPr/>
        </p:nvSpPr>
        <p:spPr>
          <a:xfrm>
            <a:off x="3136900" y="3006646"/>
            <a:ext cx="139700" cy="393700"/>
          </a:xfrm>
          <a:prstGeom prst="downArrow">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96199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575781"/>
          </a:xfrm>
        </p:spPr>
        <p:txBody>
          <a:bodyPr>
            <a:normAutofit/>
          </a:bodyPr>
          <a:lstStyle/>
          <a:p>
            <a:pPr algn="ctr"/>
            <a:r>
              <a:rPr lang="en-US" dirty="0"/>
              <a:t>Project description</a:t>
            </a:r>
          </a:p>
        </p:txBody>
      </p:sp>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2644349"/>
            <a:ext cx="883768" cy="828770"/>
          </a:xfrm>
          <a:prstGeom prst="rect">
            <a:avLst/>
          </a:prstGeom>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2905931"/>
            <a:ext cx="883768" cy="828770"/>
          </a:xfrm>
          <a:prstGeom prst="rect">
            <a:avLst/>
          </a:prstGeom>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3147445"/>
            <a:ext cx="883768" cy="828770"/>
          </a:xfrm>
          <a:prstGeom prst="rect">
            <a:avLst/>
          </a:prstGeom>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3400736"/>
            <a:ext cx="883768" cy="828770"/>
          </a:xfrm>
          <a:prstGeom prst="rect">
            <a:avLst/>
          </a:prstGeom>
        </p:spPr>
      </p:pic>
      <mc:AlternateContent xmlns:mc="http://schemas.openxmlformats.org/markup-compatibility/2006" xmlns:a14="http://schemas.microsoft.com/office/drawing/2010/main">
        <mc:Choice Requires="a14">
          <p:sp>
            <p:nvSpPr>
              <p:cNvPr id="101" name="TextBox 100"/>
              <p:cNvSpPr txBox="1"/>
              <p:nvPr/>
            </p:nvSpPr>
            <p:spPr>
              <a:xfrm>
                <a:off x="778063" y="1400489"/>
                <a:ext cx="1662635"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Input</a:t>
                </a:r>
              </a:p>
              <a:p>
                <a:pPr algn="ctr"/>
                <a14:m>
                  <m:oMathPara xmlns:m="http://schemas.openxmlformats.org/officeDocument/2006/math">
                    <m:oMathParaPr>
                      <m:jc m:val="centerGroup"/>
                    </m:oMathParaPr>
                    <m:oMath xmlns:m="http://schemas.openxmlformats.org/officeDocument/2006/math">
                      <m:r>
                        <a:rPr lang="en-US" sz="2000" i="1" dirty="0" smtClean="0">
                          <a:solidFill>
                            <a:prstClr val="black"/>
                          </a:solidFill>
                          <a:latin typeface="Cambria Math" panose="02040503050406030204" pitchFamily="18" charset="0"/>
                        </a:rPr>
                        <m:t>[13,512,512]</m:t>
                      </m:r>
                    </m:oMath>
                  </m:oMathPara>
                </a14:m>
                <a:endParaRPr lang="en-US" sz="2000" dirty="0">
                  <a:solidFill>
                    <a:prstClr val="black"/>
                  </a:solidFill>
                  <a:latin typeface="Garamond Premr Pro" panose="02020402060506020403" pitchFamily="18" charset="0"/>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778063" y="1400489"/>
                <a:ext cx="1662635" cy="707886"/>
              </a:xfrm>
              <a:prstGeom prst="rect">
                <a:avLst/>
              </a:prstGeom>
              <a:blipFill>
                <a:blip r:embed="rId3"/>
                <a:stretch>
                  <a:fillRect l="-1838" t="-5172" b="-6034"/>
                </a:stretch>
              </a:blipFill>
            </p:spPr>
            <p:txBody>
              <a:bodyPr/>
              <a:lstStyle/>
              <a:p>
                <a:r>
                  <a:rPr lang="en-US">
                    <a:noFill/>
                  </a:rPr>
                  <a:t> </a:t>
                </a:r>
              </a:p>
            </p:txBody>
          </p:sp>
        </mc:Fallback>
      </mc:AlternateContent>
      <p:pic>
        <p:nvPicPr>
          <p:cNvPr id="102" name="Picture 1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3714633"/>
            <a:ext cx="883768" cy="828770"/>
          </a:xfrm>
          <a:prstGeom prst="rect">
            <a:avLst/>
          </a:prstGeom>
        </p:spPr>
      </p:pic>
      <p:sp>
        <p:nvSpPr>
          <p:cNvPr id="103" name="Rectangle 102"/>
          <p:cNvSpPr/>
          <p:nvPr/>
        </p:nvSpPr>
        <p:spPr>
          <a:xfrm>
            <a:off x="16827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p:cNvSpPr/>
          <p:nvPr/>
        </p:nvSpPr>
        <p:spPr>
          <a:xfrm>
            <a:off x="3129836" y="2311400"/>
            <a:ext cx="3583453"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5" name="Rectangle 104"/>
          <p:cNvSpPr/>
          <p:nvPr/>
        </p:nvSpPr>
        <p:spPr>
          <a:xfrm>
            <a:off x="6905686" y="2311400"/>
            <a:ext cx="2076598"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TextBox 105"/>
          <p:cNvSpPr txBox="1"/>
          <p:nvPr/>
        </p:nvSpPr>
        <p:spPr>
          <a:xfrm>
            <a:off x="3263095" y="1400489"/>
            <a:ext cx="3316934"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Convolution Neural Network</a:t>
            </a:r>
          </a:p>
          <a:p>
            <a:pPr algn="ctr"/>
            <a:r>
              <a:rPr lang="en-US" sz="2000" dirty="0">
                <a:solidFill>
                  <a:prstClr val="black"/>
                </a:solidFill>
                <a:latin typeface="Times New Roman" panose="02020603050405020304" pitchFamily="18" charset="0"/>
                <a:cs typeface="Times New Roman" panose="02020603050405020304" pitchFamily="18" charset="0"/>
              </a:rPr>
              <a:t>Feature Extraction</a:t>
            </a:r>
            <a:endParaRPr lang="en-US" sz="2000" dirty="0">
              <a:solidFill>
                <a:prstClr val="black"/>
              </a:solidFill>
              <a:latin typeface="Garamond Premr Pro" panose="02020402060506020403" pitchFamily="18" charset="0"/>
            </a:endParaRPr>
          </a:p>
        </p:txBody>
      </p:sp>
      <p:sp>
        <p:nvSpPr>
          <p:cNvPr id="107" name="TextBox 106"/>
          <p:cNvSpPr txBox="1"/>
          <p:nvPr/>
        </p:nvSpPr>
        <p:spPr>
          <a:xfrm>
            <a:off x="9515363" y="1397104"/>
            <a:ext cx="1874231"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Output</a:t>
            </a:r>
          </a:p>
          <a:p>
            <a:pPr algn="ctr"/>
            <a:r>
              <a:rPr lang="en-US" sz="2000" dirty="0">
                <a:solidFill>
                  <a:prstClr val="black"/>
                </a:solidFill>
                <a:latin typeface="Times New Roman" panose="02020603050405020304" pitchFamily="18" charset="0"/>
                <a:cs typeface="Times New Roman" panose="02020603050405020304" pitchFamily="18" charset="0"/>
              </a:rPr>
              <a:t>CME / No CME</a:t>
            </a:r>
            <a:endParaRPr lang="en-US" sz="2000" dirty="0">
              <a:solidFill>
                <a:prstClr val="black"/>
              </a:solidFill>
              <a:latin typeface="Garamond Premr Pro" panose="02020402060506020403" pitchFamily="18" charset="0"/>
            </a:endParaRPr>
          </a:p>
        </p:txBody>
      </p:sp>
      <p:sp>
        <p:nvSpPr>
          <p:cNvPr id="108" name="Rectangle 107"/>
          <p:cNvSpPr/>
          <p:nvPr/>
        </p:nvSpPr>
        <p:spPr>
          <a:xfrm>
            <a:off x="915726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TextBox 108"/>
          <p:cNvSpPr txBox="1"/>
          <p:nvPr/>
        </p:nvSpPr>
        <p:spPr>
          <a:xfrm>
            <a:off x="6511986" y="1401650"/>
            <a:ext cx="2741456"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Dense Neural Network</a:t>
            </a:r>
          </a:p>
          <a:p>
            <a:pPr algn="ctr"/>
            <a:r>
              <a:rPr lang="en-US" sz="2000" dirty="0">
                <a:solidFill>
                  <a:prstClr val="black"/>
                </a:solidFill>
                <a:latin typeface="Times New Roman" panose="02020603050405020304" pitchFamily="18" charset="0"/>
                <a:cs typeface="Times New Roman" panose="02020603050405020304" pitchFamily="18" charset="0"/>
              </a:rPr>
              <a:t>Classification</a:t>
            </a:r>
            <a:endParaRPr lang="en-US" sz="2000" dirty="0">
              <a:solidFill>
                <a:prstClr val="black"/>
              </a:solidFill>
              <a:latin typeface="Garamond Premr Pro" panose="02020402060506020403" pitchFamily="18" charset="0"/>
            </a:endParaRPr>
          </a:p>
        </p:txBody>
      </p:sp>
      <p:cxnSp>
        <p:nvCxnSpPr>
          <p:cNvPr id="110" name="Straight Connector 109"/>
          <p:cNvCxnSpPr>
            <a:stCxn id="102" idx="3"/>
            <a:endCxn id="104" idx="1"/>
          </p:cNvCxnSpPr>
          <p:nvPr/>
        </p:nvCxnSpPr>
        <p:spPr>
          <a:xfrm flipV="1">
            <a:off x="2029524" y="3587750"/>
            <a:ext cx="1100312" cy="541268"/>
          </a:xfrm>
          <a:prstGeom prst="line">
            <a:avLst/>
          </a:prstGeom>
          <a:noFill/>
          <a:ln w="6350" cap="flat" cmpd="sng" algn="ctr">
            <a:solidFill>
              <a:sysClr val="windowText" lastClr="000000"/>
            </a:solidFill>
            <a:prstDash val="solid"/>
            <a:miter lim="800000"/>
          </a:ln>
          <a:effectLst/>
        </p:spPr>
      </p:cxnSp>
      <p:cxnSp>
        <p:nvCxnSpPr>
          <p:cNvPr id="111" name="Straight Connector 110"/>
          <p:cNvCxnSpPr>
            <a:endCxn id="104" idx="1"/>
          </p:cNvCxnSpPr>
          <p:nvPr/>
        </p:nvCxnSpPr>
        <p:spPr>
          <a:xfrm>
            <a:off x="1942035" y="2813050"/>
            <a:ext cx="1187801" cy="774700"/>
          </a:xfrm>
          <a:prstGeom prst="line">
            <a:avLst/>
          </a:prstGeom>
          <a:noFill/>
          <a:ln w="6350" cap="flat" cmpd="sng" algn="ctr">
            <a:solidFill>
              <a:sysClr val="windowText" lastClr="000000"/>
            </a:solidFill>
            <a:prstDash val="solid"/>
            <a:miter lim="800000"/>
          </a:ln>
          <a:effectLst/>
        </p:spPr>
      </p:cxnSp>
      <p:cxnSp>
        <p:nvCxnSpPr>
          <p:cNvPr id="112" name="Straight Connector 111"/>
          <p:cNvCxnSpPr>
            <a:endCxn id="104" idx="1"/>
          </p:cNvCxnSpPr>
          <p:nvPr/>
        </p:nvCxnSpPr>
        <p:spPr>
          <a:xfrm flipV="1">
            <a:off x="1968110" y="3587750"/>
            <a:ext cx="1161726" cy="307920"/>
          </a:xfrm>
          <a:prstGeom prst="line">
            <a:avLst/>
          </a:prstGeom>
          <a:noFill/>
          <a:ln w="6350" cap="flat" cmpd="sng" algn="ctr">
            <a:solidFill>
              <a:sysClr val="windowText" lastClr="000000"/>
            </a:solidFill>
            <a:prstDash val="solid"/>
            <a:miter lim="800000"/>
          </a:ln>
          <a:effectLst/>
        </p:spPr>
      </p:cxnSp>
      <p:cxnSp>
        <p:nvCxnSpPr>
          <p:cNvPr id="113" name="Straight Connector 112"/>
          <p:cNvCxnSpPr>
            <a:endCxn id="104" idx="1"/>
          </p:cNvCxnSpPr>
          <p:nvPr/>
        </p:nvCxnSpPr>
        <p:spPr>
          <a:xfrm>
            <a:off x="1880621" y="3058734"/>
            <a:ext cx="1249215" cy="529016"/>
          </a:xfrm>
          <a:prstGeom prst="line">
            <a:avLst/>
          </a:prstGeom>
          <a:noFill/>
          <a:ln w="6350" cap="flat" cmpd="sng" algn="ctr">
            <a:solidFill>
              <a:sysClr val="windowText" lastClr="000000"/>
            </a:solidFill>
            <a:prstDash val="solid"/>
            <a:miter lim="800000"/>
          </a:ln>
          <a:effectLst/>
        </p:spPr>
      </p:cxnSp>
      <p:cxnSp>
        <p:nvCxnSpPr>
          <p:cNvPr id="114" name="Straight Arrow Connector 113"/>
          <p:cNvCxnSpPr>
            <a:endCxn id="104" idx="1"/>
          </p:cNvCxnSpPr>
          <p:nvPr/>
        </p:nvCxnSpPr>
        <p:spPr>
          <a:xfrm>
            <a:off x="2020946" y="3587288"/>
            <a:ext cx="1108890" cy="462"/>
          </a:xfrm>
          <a:prstGeom prst="straightConnector1">
            <a:avLst/>
          </a:prstGeom>
          <a:noFill/>
          <a:ln w="6350" cap="flat" cmpd="sng" algn="ctr">
            <a:solidFill>
              <a:sysClr val="windowText" lastClr="000000"/>
            </a:solidFill>
            <a:prstDash val="solid"/>
            <a:miter lim="800000"/>
            <a:tailEnd type="triangle"/>
          </a:ln>
          <a:effectLst/>
        </p:spPr>
      </p:cxnSp>
      <p:sp>
        <p:nvSpPr>
          <p:cNvPr id="115" name="Rectangle 114"/>
          <p:cNvSpPr/>
          <p:nvPr/>
        </p:nvSpPr>
        <p:spPr>
          <a:xfrm>
            <a:off x="3145255"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17" name="Straight Arrow Connector 116"/>
          <p:cNvCxnSpPr>
            <a:endCxn id="118" idx="2"/>
          </p:cNvCxnSpPr>
          <p:nvPr/>
        </p:nvCxnSpPr>
        <p:spPr>
          <a:xfrm>
            <a:off x="6437193" y="3557522"/>
            <a:ext cx="544373" cy="0"/>
          </a:xfrm>
          <a:prstGeom prst="straightConnector1">
            <a:avLst/>
          </a:prstGeom>
          <a:noFill/>
          <a:ln w="6350" cap="flat" cmpd="sng" algn="ctr">
            <a:solidFill>
              <a:sysClr val="windowText" lastClr="000000"/>
            </a:solidFill>
            <a:prstDash val="solid"/>
            <a:miter lim="800000"/>
            <a:tailEnd type="triangle"/>
          </a:ln>
          <a:effectLst/>
        </p:spPr>
      </p:cxnSp>
      <p:sp>
        <p:nvSpPr>
          <p:cNvPr id="118" name="Flowchart: Connector 117"/>
          <p:cNvSpPr/>
          <p:nvPr/>
        </p:nvSpPr>
        <p:spPr>
          <a:xfrm>
            <a:off x="6981566" y="33289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9" name="Flowchart: Connector 118"/>
          <p:cNvSpPr/>
          <p:nvPr/>
        </p:nvSpPr>
        <p:spPr>
          <a:xfrm>
            <a:off x="6981566" y="40147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0" name="Flowchart: Connector 119"/>
          <p:cNvSpPr/>
          <p:nvPr/>
        </p:nvSpPr>
        <p:spPr>
          <a:xfrm>
            <a:off x="7636753" y="3586521"/>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1" name="Flowchart: Connector 120"/>
          <p:cNvSpPr/>
          <p:nvPr/>
        </p:nvSpPr>
        <p:spPr>
          <a:xfrm>
            <a:off x="6982355" y="26497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2" name="Flowchart: Connector 121"/>
          <p:cNvSpPr/>
          <p:nvPr/>
        </p:nvSpPr>
        <p:spPr>
          <a:xfrm>
            <a:off x="7641886" y="28783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3" name="TextBox 122"/>
              <p:cNvSpPr txBox="1"/>
              <p:nvPr/>
            </p:nvSpPr>
            <p:spPr>
              <a:xfrm>
                <a:off x="8286350" y="3378050"/>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8286350" y="3378050"/>
                <a:ext cx="410689" cy="369332"/>
              </a:xfrm>
              <a:prstGeom prst="rect">
                <a:avLst/>
              </a:prstGeom>
              <a:blipFill>
                <a:blip r:embed="rId4"/>
                <a:stretch>
                  <a:fillRect/>
                </a:stretch>
              </a:blipFill>
            </p:spPr>
            <p:txBody>
              <a:bodyPr/>
              <a:lstStyle/>
              <a:p>
                <a:r>
                  <a:rPr lang="en-US">
                    <a:noFill/>
                  </a:rPr>
                  <a:t> </a:t>
                </a:r>
              </a:p>
            </p:txBody>
          </p:sp>
        </mc:Fallback>
      </mc:AlternateContent>
      <p:cxnSp>
        <p:nvCxnSpPr>
          <p:cNvPr id="124" name="Straight Arrow Connector 123"/>
          <p:cNvCxnSpPr>
            <a:stCxn id="123" idx="3"/>
          </p:cNvCxnSpPr>
          <p:nvPr/>
        </p:nvCxnSpPr>
        <p:spPr>
          <a:xfrm>
            <a:off x="8697039" y="3562716"/>
            <a:ext cx="707573" cy="1824"/>
          </a:xfrm>
          <a:prstGeom prst="straightConnector1">
            <a:avLst/>
          </a:prstGeom>
          <a:noFill/>
          <a:ln w="6350" cap="flat" cmpd="sng" algn="ctr">
            <a:solidFill>
              <a:sysClr val="windowText" lastClr="000000"/>
            </a:solidFill>
            <a:prstDash val="solid"/>
            <a:miter lim="800000"/>
            <a:tailEnd type="triangle"/>
          </a:ln>
          <a:effectLst/>
        </p:spPr>
      </p:cxnSp>
      <p:sp>
        <p:nvSpPr>
          <p:cNvPr id="125" name="TextBox 124"/>
          <p:cNvSpPr txBox="1"/>
          <p:nvPr/>
        </p:nvSpPr>
        <p:spPr>
          <a:xfrm>
            <a:off x="9404612" y="3147445"/>
            <a:ext cx="617477" cy="369332"/>
          </a:xfrm>
          <a:prstGeom prst="rect">
            <a:avLst/>
          </a:prstGeom>
          <a:noFill/>
        </p:spPr>
        <p:txBody>
          <a:bodyPr wrap="square" rtlCol="0">
            <a:spAutoFit/>
          </a:bodyPr>
          <a:lstStyle/>
          <a:p>
            <a:r>
              <a:rPr lang="en-US" dirty="0">
                <a:solidFill>
                  <a:prstClr val="black"/>
                </a:solidFill>
                <a:latin typeface="Calibri" panose="020F0502020204030204"/>
              </a:rPr>
              <a:t>CME</a:t>
            </a:r>
          </a:p>
        </p:txBody>
      </p:sp>
      <p:sp>
        <p:nvSpPr>
          <p:cNvPr id="126" name="TextBox 125"/>
          <p:cNvSpPr txBox="1"/>
          <p:nvPr/>
        </p:nvSpPr>
        <p:spPr>
          <a:xfrm>
            <a:off x="9302026" y="3642603"/>
            <a:ext cx="941283" cy="369332"/>
          </a:xfrm>
          <a:prstGeom prst="rect">
            <a:avLst/>
          </a:prstGeom>
          <a:noFill/>
        </p:spPr>
        <p:txBody>
          <a:bodyPr wrap="square" rtlCol="0">
            <a:spAutoFit/>
          </a:bodyPr>
          <a:lstStyle/>
          <a:p>
            <a:r>
              <a:rPr lang="en-US" dirty="0">
                <a:solidFill>
                  <a:prstClr val="black"/>
                </a:solidFill>
                <a:latin typeface="Calibri" panose="020F0502020204030204"/>
              </a:rPr>
              <a:t>No CME</a:t>
            </a:r>
          </a:p>
        </p:txBody>
      </p:sp>
      <p:cxnSp>
        <p:nvCxnSpPr>
          <p:cNvPr id="127" name="Straight Connector 126"/>
          <p:cNvCxnSpPr>
            <a:stCxn id="121" idx="6"/>
            <a:endCxn id="122" idx="2"/>
          </p:cNvCxnSpPr>
          <p:nvPr/>
        </p:nvCxnSpPr>
        <p:spPr>
          <a:xfrm>
            <a:off x="7439555" y="2878317"/>
            <a:ext cx="202331" cy="228600"/>
          </a:xfrm>
          <a:prstGeom prst="line">
            <a:avLst/>
          </a:prstGeom>
          <a:noFill/>
          <a:ln w="6350" cap="flat" cmpd="sng" algn="ctr">
            <a:solidFill>
              <a:sysClr val="windowText" lastClr="000000"/>
            </a:solidFill>
            <a:prstDash val="solid"/>
            <a:miter lim="800000"/>
          </a:ln>
          <a:effectLst/>
        </p:spPr>
      </p:cxnSp>
      <p:cxnSp>
        <p:nvCxnSpPr>
          <p:cNvPr id="128" name="Straight Connector 127"/>
          <p:cNvCxnSpPr>
            <a:stCxn id="118" idx="6"/>
            <a:endCxn id="122" idx="2"/>
          </p:cNvCxnSpPr>
          <p:nvPr/>
        </p:nvCxnSpPr>
        <p:spPr>
          <a:xfrm flipV="1">
            <a:off x="7438766" y="3106917"/>
            <a:ext cx="203120" cy="450605"/>
          </a:xfrm>
          <a:prstGeom prst="line">
            <a:avLst/>
          </a:prstGeom>
          <a:noFill/>
          <a:ln w="6350" cap="flat" cmpd="sng" algn="ctr">
            <a:solidFill>
              <a:sysClr val="windowText" lastClr="000000"/>
            </a:solidFill>
            <a:prstDash val="solid"/>
            <a:miter lim="800000"/>
          </a:ln>
          <a:effectLst/>
        </p:spPr>
      </p:cxnSp>
      <p:cxnSp>
        <p:nvCxnSpPr>
          <p:cNvPr id="129" name="Straight Connector 128"/>
          <p:cNvCxnSpPr>
            <a:stCxn id="119" idx="6"/>
            <a:endCxn id="122" idx="2"/>
          </p:cNvCxnSpPr>
          <p:nvPr/>
        </p:nvCxnSpPr>
        <p:spPr>
          <a:xfrm flipV="1">
            <a:off x="7438766" y="3106917"/>
            <a:ext cx="203120" cy="1136405"/>
          </a:xfrm>
          <a:prstGeom prst="line">
            <a:avLst/>
          </a:prstGeom>
          <a:noFill/>
          <a:ln w="6350" cap="flat" cmpd="sng" algn="ctr">
            <a:solidFill>
              <a:sysClr val="windowText" lastClr="000000"/>
            </a:solidFill>
            <a:prstDash val="solid"/>
            <a:miter lim="800000"/>
          </a:ln>
          <a:effectLst/>
        </p:spPr>
      </p:cxnSp>
      <p:cxnSp>
        <p:nvCxnSpPr>
          <p:cNvPr id="130" name="Straight Connector 129"/>
          <p:cNvCxnSpPr>
            <a:stCxn id="121" idx="6"/>
            <a:endCxn id="120" idx="2"/>
          </p:cNvCxnSpPr>
          <p:nvPr/>
        </p:nvCxnSpPr>
        <p:spPr>
          <a:xfrm>
            <a:off x="7439555" y="2878317"/>
            <a:ext cx="197198" cy="936804"/>
          </a:xfrm>
          <a:prstGeom prst="line">
            <a:avLst/>
          </a:prstGeom>
          <a:noFill/>
          <a:ln w="6350" cap="flat" cmpd="sng" algn="ctr">
            <a:solidFill>
              <a:sysClr val="windowText" lastClr="000000"/>
            </a:solidFill>
            <a:prstDash val="solid"/>
            <a:miter lim="800000"/>
          </a:ln>
          <a:effectLst/>
        </p:spPr>
      </p:cxnSp>
      <p:cxnSp>
        <p:nvCxnSpPr>
          <p:cNvPr id="131" name="Straight Connector 130"/>
          <p:cNvCxnSpPr>
            <a:stCxn id="118" idx="6"/>
            <a:endCxn id="120" idx="2"/>
          </p:cNvCxnSpPr>
          <p:nvPr/>
        </p:nvCxnSpPr>
        <p:spPr>
          <a:xfrm>
            <a:off x="7438766" y="3557522"/>
            <a:ext cx="197987" cy="257599"/>
          </a:xfrm>
          <a:prstGeom prst="line">
            <a:avLst/>
          </a:prstGeom>
          <a:noFill/>
          <a:ln w="6350" cap="flat" cmpd="sng" algn="ctr">
            <a:solidFill>
              <a:sysClr val="windowText" lastClr="000000"/>
            </a:solidFill>
            <a:prstDash val="solid"/>
            <a:miter lim="800000"/>
          </a:ln>
          <a:effectLst/>
        </p:spPr>
      </p:cxnSp>
      <p:cxnSp>
        <p:nvCxnSpPr>
          <p:cNvPr id="132" name="Straight Connector 131"/>
          <p:cNvCxnSpPr>
            <a:stCxn id="119" idx="6"/>
            <a:endCxn id="120" idx="2"/>
          </p:cNvCxnSpPr>
          <p:nvPr/>
        </p:nvCxnSpPr>
        <p:spPr>
          <a:xfrm flipV="1">
            <a:off x="7438766" y="3815121"/>
            <a:ext cx="197987" cy="428201"/>
          </a:xfrm>
          <a:prstGeom prst="line">
            <a:avLst/>
          </a:prstGeom>
          <a:noFill/>
          <a:ln w="6350" cap="flat" cmpd="sng" algn="ctr">
            <a:solidFill>
              <a:sysClr val="windowText" lastClr="000000"/>
            </a:solidFill>
            <a:prstDash val="solid"/>
            <a:miter lim="800000"/>
          </a:ln>
          <a:effectLst/>
        </p:spPr>
      </p:cxnSp>
      <p:pic>
        <p:nvPicPr>
          <p:cNvPr id="135" name="Picture 1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8237" y="3038455"/>
            <a:ext cx="1097666" cy="109766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136" name="TextBox 135"/>
              <p:cNvSpPr txBox="1"/>
              <p:nvPr/>
            </p:nvSpPr>
            <p:spPr>
              <a:xfrm>
                <a:off x="5809937" y="3316989"/>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36" name="TextBox 135"/>
              <p:cNvSpPr txBox="1">
                <a:spLocks noRot="1" noChangeAspect="1" noMove="1" noResize="1" noEditPoints="1" noAdjustHandles="1" noChangeArrowheads="1" noChangeShapeType="1" noTextEdit="1"/>
              </p:cNvSpPr>
              <p:nvPr/>
            </p:nvSpPr>
            <p:spPr>
              <a:xfrm>
                <a:off x="5809937" y="3316989"/>
                <a:ext cx="410689" cy="369332"/>
              </a:xfrm>
              <a:prstGeom prst="rect">
                <a:avLst/>
              </a:prstGeom>
              <a:blipFill>
                <a:blip r:embed="rId8"/>
                <a:stretch>
                  <a:fillRect/>
                </a:stretch>
              </a:blipFill>
            </p:spPr>
            <p:txBody>
              <a:bodyPr/>
              <a:lstStyle/>
              <a:p>
                <a:r>
                  <a:rPr lang="en-US">
                    <a:noFill/>
                  </a:rPr>
                  <a:t> </a:t>
                </a:r>
              </a:p>
            </p:txBody>
          </p:sp>
        </mc:Fallback>
      </mc:AlternateContent>
      <p:sp>
        <p:nvSpPr>
          <p:cNvPr id="137" name="Rectangle 136"/>
          <p:cNvSpPr/>
          <p:nvPr/>
        </p:nvSpPr>
        <p:spPr>
          <a:xfrm>
            <a:off x="3487806"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8" name="Rectangle 137"/>
          <p:cNvSpPr/>
          <p:nvPr/>
        </p:nvSpPr>
        <p:spPr>
          <a:xfrm>
            <a:off x="3851403"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9" name="Rectangle 138"/>
          <p:cNvSpPr/>
          <p:nvPr/>
        </p:nvSpPr>
        <p:spPr>
          <a:xfrm>
            <a:off x="4203698" y="3200399"/>
            <a:ext cx="354634" cy="748223"/>
          </a:xfrm>
          <a:prstGeom prst="rect">
            <a:avLst/>
          </a:prstGeom>
          <a:solidFill>
            <a:srgbClr val="FFFF00"/>
          </a:solidFill>
          <a:ln w="12700" cap="flat" cmpd="sng" algn="ctr">
            <a:solidFill>
              <a:srgbClr val="FFC000">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Pool</a:t>
            </a:r>
          </a:p>
        </p:txBody>
      </p:sp>
      <p:sp>
        <p:nvSpPr>
          <p:cNvPr id="140" name="Rectangle 139"/>
          <p:cNvSpPr/>
          <p:nvPr/>
        </p:nvSpPr>
        <p:spPr>
          <a:xfrm>
            <a:off x="4565284" y="3200399"/>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1" name="Rectangle 140"/>
          <p:cNvSpPr/>
          <p:nvPr/>
        </p:nvSpPr>
        <p:spPr>
          <a:xfrm>
            <a:off x="4925405" y="3200398"/>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2" name="Rectangle 141"/>
          <p:cNvSpPr/>
          <p:nvPr/>
        </p:nvSpPr>
        <p:spPr>
          <a:xfrm>
            <a:off x="5292034" y="3200398"/>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1" name="Picture 50"/>
          <p:cNvPicPr>
            <a:picLocks noChangeAspect="1"/>
          </p:cNvPicPr>
          <p:nvPr/>
        </p:nvPicPr>
        <p:blipFill>
          <a:blip r:embed="rId9"/>
          <a:stretch>
            <a:fillRect/>
          </a:stretch>
        </p:blipFill>
        <p:spPr>
          <a:xfrm>
            <a:off x="10235466" y="3670056"/>
            <a:ext cx="293464" cy="275085"/>
          </a:xfrm>
          <a:prstGeom prst="rect">
            <a:avLst/>
          </a:prstGeom>
        </p:spPr>
      </p:pic>
      <p:pic>
        <p:nvPicPr>
          <p:cNvPr id="52" name="Picture 51"/>
          <p:cNvPicPr>
            <a:picLocks noChangeAspect="1"/>
          </p:cNvPicPr>
          <p:nvPr/>
        </p:nvPicPr>
        <p:blipFill>
          <a:blip r:embed="rId10"/>
          <a:stretch>
            <a:fillRect/>
          </a:stretch>
        </p:blipFill>
        <p:spPr>
          <a:xfrm>
            <a:off x="10239234" y="3165510"/>
            <a:ext cx="253469" cy="269784"/>
          </a:xfrm>
          <a:prstGeom prst="rect">
            <a:avLst/>
          </a:prstGeom>
        </p:spPr>
      </p:pic>
      <p:sp>
        <p:nvSpPr>
          <p:cNvPr id="2" name="TextBox 1"/>
          <p:cNvSpPr txBox="1"/>
          <p:nvPr/>
        </p:nvSpPr>
        <p:spPr>
          <a:xfrm>
            <a:off x="220787" y="6222756"/>
            <a:ext cx="5820825" cy="369332"/>
          </a:xfrm>
          <a:prstGeom prst="rect">
            <a:avLst/>
          </a:prstGeom>
          <a:noFill/>
        </p:spPr>
        <p:txBody>
          <a:bodyPr wrap="none" rtlCol="0">
            <a:spAutoFit/>
          </a:bodyPr>
          <a:lstStyle/>
          <a:p>
            <a:pPr algn="ctr"/>
            <a:r>
              <a:rPr lang="en-US" b="1" dirty="0">
                <a:solidFill>
                  <a:srgbClr val="000000"/>
                </a:solidFill>
              </a:rPr>
              <a:t>Input</a:t>
            </a:r>
            <a:r>
              <a:rPr lang="en-US" dirty="0">
                <a:solidFill>
                  <a:srgbClr val="000000"/>
                </a:solidFill>
              </a:rPr>
              <a:t> = 13 SDO images, 2 [h] history before the event</a:t>
            </a:r>
            <a:r>
              <a:rPr lang="el-GR" dirty="0">
                <a:solidFill>
                  <a:srgbClr val="000000"/>
                </a:solidFill>
              </a:rPr>
              <a:t>.</a:t>
            </a:r>
            <a:endParaRPr lang="en-US" dirty="0">
              <a:solidFill>
                <a:srgbClr val="000000"/>
              </a:solidFill>
            </a:endParaRPr>
          </a:p>
        </p:txBody>
      </p:sp>
      <p:sp>
        <p:nvSpPr>
          <p:cNvPr id="50" name="TextBox 49"/>
          <p:cNvSpPr txBox="1"/>
          <p:nvPr/>
        </p:nvSpPr>
        <p:spPr>
          <a:xfrm>
            <a:off x="8697038" y="6222756"/>
            <a:ext cx="3473227" cy="369332"/>
          </a:xfrm>
          <a:prstGeom prst="rect">
            <a:avLst/>
          </a:prstGeom>
          <a:noFill/>
        </p:spPr>
        <p:txBody>
          <a:bodyPr wrap="square" rtlCol="0">
            <a:spAutoFit/>
          </a:bodyPr>
          <a:lstStyle/>
          <a:p>
            <a:pPr algn="ctr"/>
            <a:r>
              <a:rPr lang="en-US" b="1" dirty="0">
                <a:solidFill>
                  <a:srgbClr val="000000"/>
                </a:solidFill>
              </a:rPr>
              <a:t>Output </a:t>
            </a:r>
            <a:r>
              <a:rPr lang="en-US" dirty="0">
                <a:solidFill>
                  <a:srgbClr val="000000"/>
                </a:solidFill>
              </a:rPr>
              <a:t>= 1/0</a:t>
            </a:r>
          </a:p>
        </p:txBody>
      </p:sp>
    </p:spTree>
    <p:extLst>
      <p:ext uri="{BB962C8B-B14F-4D97-AF65-F5344CB8AC3E}">
        <p14:creationId xmlns:p14="http://schemas.microsoft.com/office/powerpoint/2010/main" val="1675061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26" y="1374007"/>
            <a:ext cx="10226147" cy="4753737"/>
          </a:xfrm>
          <a:prstGeom prst="rect">
            <a:avLst/>
          </a:prstGeom>
        </p:spPr>
      </p:pic>
      <p:sp>
        <p:nvSpPr>
          <p:cNvPr id="4" name="Title 3"/>
          <p:cNvSpPr>
            <a:spLocks noGrp="1"/>
          </p:cNvSpPr>
          <p:nvPr>
            <p:ph type="title"/>
          </p:nvPr>
        </p:nvSpPr>
        <p:spPr>
          <a:xfrm>
            <a:off x="576000" y="207037"/>
            <a:ext cx="11041200" cy="494003"/>
          </a:xfrm>
        </p:spPr>
        <p:txBody>
          <a:bodyPr>
            <a:normAutofit/>
          </a:bodyPr>
          <a:lstStyle/>
          <a:p>
            <a:pPr algn="ctr"/>
            <a:r>
              <a:rPr lang="en-US" dirty="0"/>
              <a:t>Result</a:t>
            </a:r>
            <a:r>
              <a:rPr lang="el-GR" dirty="0"/>
              <a:t> </a:t>
            </a:r>
            <a:r>
              <a:rPr lang="en-US" dirty="0"/>
              <a:t>of CNN</a:t>
            </a:r>
          </a:p>
        </p:txBody>
      </p:sp>
    </p:spTree>
    <p:extLst>
      <p:ext uri="{BB962C8B-B14F-4D97-AF65-F5344CB8AC3E}">
        <p14:creationId xmlns:p14="http://schemas.microsoft.com/office/powerpoint/2010/main" val="3552552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Relevance to Space Physics</a:t>
            </a:r>
            <a:endParaRPr lang="sv-SE" dirty="0"/>
          </a:p>
        </p:txBody>
      </p:sp>
      <p:pic>
        <p:nvPicPr>
          <p:cNvPr id="4" name="Picture 2" descr="https://lh4.googleusercontent.com/3T14euQu8p7Sr6fukl-EvP0HGMKsn74ES6vRr-nldxtIH1y5LxpYntKQshGmg8REoiOD_kObvhZpSVa1OD5vH3-PwAYwMQz2rS32VTcSQvDO-o5jnSjWKeM08WXNu5BIKIc89xZMeu8=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653" y="1717389"/>
            <a:ext cx="2503451" cy="2503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944201"/>
            <a:ext cx="3108196" cy="3108196"/>
          </a:xfrm>
          <a:prstGeom prst="rect">
            <a:avLst/>
          </a:prstGeom>
          <a:ln>
            <a:noFill/>
          </a:ln>
          <a:effectLst>
            <a:outerShdw blurRad="190500" algn="tl" rotWithShape="0">
              <a:srgbClr val="000000">
                <a:alpha val="70000"/>
              </a:srgbClr>
            </a:outerShdw>
          </a:effectLst>
        </p:spPr>
      </p:pic>
      <p:pic>
        <p:nvPicPr>
          <p:cNvPr id="6" name="Picture 2" descr="AER Dst Index | AER | Weather Risk Assess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030" y="4207509"/>
            <a:ext cx="4778482" cy="23892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384022" y="1348057"/>
            <a:ext cx="3736920" cy="369332"/>
          </a:xfrm>
          <a:prstGeom prst="rect">
            <a:avLst/>
          </a:prstGeom>
          <a:noFill/>
        </p:spPr>
        <p:txBody>
          <a:bodyPr wrap="none" rtlCol="0">
            <a:spAutoFit/>
          </a:bodyPr>
          <a:lstStyle/>
          <a:p>
            <a:r>
              <a:rPr lang="en-US" dirty="0">
                <a:solidFill>
                  <a:srgbClr val="FF0000"/>
                </a:solidFill>
              </a:rPr>
              <a:t>Can we reconstruct coronal loops?</a:t>
            </a:r>
            <a:endParaRPr lang="sv-SE" dirty="0">
              <a:solidFill>
                <a:srgbClr val="FF0000"/>
              </a:solidFill>
            </a:endParaRPr>
          </a:p>
        </p:txBody>
      </p:sp>
      <p:sp>
        <p:nvSpPr>
          <p:cNvPr id="8" name="TextBox 7"/>
          <p:cNvSpPr txBox="1"/>
          <p:nvPr/>
        </p:nvSpPr>
        <p:spPr>
          <a:xfrm>
            <a:off x="9461439" y="1907026"/>
            <a:ext cx="2608406" cy="369332"/>
          </a:xfrm>
          <a:prstGeom prst="rect">
            <a:avLst/>
          </a:prstGeom>
          <a:noFill/>
        </p:spPr>
        <p:txBody>
          <a:bodyPr wrap="none" rtlCol="0">
            <a:spAutoFit/>
          </a:bodyPr>
          <a:lstStyle/>
          <a:p>
            <a:r>
              <a:rPr lang="en-US" dirty="0">
                <a:solidFill>
                  <a:srgbClr val="FF0000"/>
                </a:solidFill>
              </a:rPr>
              <a:t>Can we predict CMEs?</a:t>
            </a:r>
            <a:endParaRPr lang="sv-SE" dirty="0">
              <a:solidFill>
                <a:srgbClr val="FF0000"/>
              </a:solidFill>
            </a:endParaRPr>
          </a:p>
        </p:txBody>
      </p:sp>
      <p:sp>
        <p:nvSpPr>
          <p:cNvPr id="9" name="TextBox 8"/>
          <p:cNvSpPr txBox="1"/>
          <p:nvPr/>
        </p:nvSpPr>
        <p:spPr>
          <a:xfrm>
            <a:off x="9461439" y="3162916"/>
            <a:ext cx="2528352" cy="646331"/>
          </a:xfrm>
          <a:prstGeom prst="rect">
            <a:avLst/>
          </a:prstGeom>
          <a:noFill/>
        </p:spPr>
        <p:txBody>
          <a:bodyPr wrap="square" rtlCol="0">
            <a:spAutoFit/>
          </a:bodyPr>
          <a:lstStyle/>
          <a:p>
            <a:r>
              <a:rPr lang="en-US" dirty="0">
                <a:solidFill>
                  <a:srgbClr val="FF0000"/>
                </a:solidFill>
              </a:rPr>
              <a:t>Can we predict Geomagnetic storms?</a:t>
            </a:r>
            <a:endParaRPr lang="sv-SE" dirty="0">
              <a:solidFill>
                <a:srgbClr val="FF0000"/>
              </a:solidFill>
            </a:endParaRPr>
          </a:p>
        </p:txBody>
      </p:sp>
      <p:sp>
        <p:nvSpPr>
          <p:cNvPr id="10" name="TextBox 9"/>
          <p:cNvSpPr txBox="1"/>
          <p:nvPr/>
        </p:nvSpPr>
        <p:spPr>
          <a:xfrm>
            <a:off x="295254" y="701726"/>
            <a:ext cx="3057247" cy="646331"/>
          </a:xfrm>
          <a:prstGeom prst="rect">
            <a:avLst/>
          </a:prstGeom>
          <a:noFill/>
        </p:spPr>
        <p:txBody>
          <a:bodyPr wrap="none" rtlCol="0">
            <a:spAutoFit/>
          </a:bodyPr>
          <a:lstStyle/>
          <a:p>
            <a:r>
              <a:rPr lang="en-US" dirty="0">
                <a:solidFill>
                  <a:srgbClr val="FF0000"/>
                </a:solidFill>
              </a:rPr>
              <a:t>Can we predict SEPs</a:t>
            </a:r>
          </a:p>
          <a:p>
            <a:r>
              <a:rPr lang="en-US" dirty="0">
                <a:solidFill>
                  <a:srgbClr val="FF0000"/>
                </a:solidFill>
              </a:rPr>
              <a:t>(Solar Energetic Particles) ?</a:t>
            </a:r>
            <a:endParaRPr lang="sv-SE" dirty="0">
              <a:solidFill>
                <a:srgbClr val="FF0000"/>
              </a:solidFill>
            </a:endParaRPr>
          </a:p>
        </p:txBody>
      </p:sp>
      <p:sp>
        <p:nvSpPr>
          <p:cNvPr id="11" name="TextBox 10"/>
          <p:cNvSpPr txBox="1"/>
          <p:nvPr/>
        </p:nvSpPr>
        <p:spPr>
          <a:xfrm>
            <a:off x="79296" y="4716610"/>
            <a:ext cx="2604637" cy="646331"/>
          </a:xfrm>
          <a:prstGeom prst="rect">
            <a:avLst/>
          </a:prstGeom>
          <a:noFill/>
        </p:spPr>
        <p:txBody>
          <a:bodyPr wrap="square" rtlCol="0">
            <a:spAutoFit/>
          </a:bodyPr>
          <a:lstStyle/>
          <a:p>
            <a:r>
              <a:rPr lang="en-US" dirty="0">
                <a:solidFill>
                  <a:srgbClr val="FF0000"/>
                </a:solidFill>
              </a:rPr>
              <a:t>Can we classify plasma environments?</a:t>
            </a:r>
            <a:endParaRPr lang="sv-SE" dirty="0">
              <a:solidFill>
                <a:srgbClr val="FF0000"/>
              </a:solidFill>
            </a:endParaRPr>
          </a:p>
        </p:txBody>
      </p:sp>
      <p:pic>
        <p:nvPicPr>
          <p:cNvPr id="1026" name="Picture 2" descr="Magnetopause - Wikipedia"/>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120468" y="4420277"/>
            <a:ext cx="2087636" cy="208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987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Coronal Loop reconstruction example</a:t>
            </a:r>
          </a:p>
          <a:p>
            <a:pPr marL="0" indent="0" algn="ctr">
              <a:buNone/>
            </a:pPr>
            <a:r>
              <a:rPr lang="en-US" sz="3400" dirty="0"/>
              <a:t>(Regression problem)</a:t>
            </a:r>
          </a:p>
        </p:txBody>
      </p:sp>
      <p:pic>
        <p:nvPicPr>
          <p:cNvPr id="3" name="Picture 2" descr="Example Images – Browse 302,156 Stock Photos, Vectors, and Video | Adobe  Stock">
            <a:extLst>
              <a:ext uri="{FF2B5EF4-FFF2-40B4-BE49-F238E27FC236}">
                <a16:creationId xmlns:a16="http://schemas.microsoft.com/office/drawing/2014/main" id="{948A2ABA-E541-C9E7-9FF8-64D149A0B0D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0" y="-1"/>
            <a:ext cx="1758073" cy="88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541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575781"/>
          </a:xfrm>
        </p:spPr>
        <p:txBody>
          <a:bodyPr>
            <a:normAutofit/>
          </a:bodyPr>
          <a:lstStyle/>
          <a:p>
            <a:pPr algn="ctr"/>
            <a:r>
              <a:rPr lang="en-US" dirty="0"/>
              <a:t>Project description</a:t>
            </a:r>
          </a:p>
        </p:txBody>
      </p:sp>
      <p:sp>
        <p:nvSpPr>
          <p:cNvPr id="6" name="TextBox 5"/>
          <p:cNvSpPr txBox="1"/>
          <p:nvPr/>
        </p:nvSpPr>
        <p:spPr>
          <a:xfrm>
            <a:off x="0" y="6328611"/>
            <a:ext cx="4139723" cy="292388"/>
          </a:xfrm>
          <a:prstGeom prst="rect">
            <a:avLst/>
          </a:prstGeom>
          <a:noFill/>
        </p:spPr>
        <p:txBody>
          <a:bodyPr wrap="none" rtlCol="0">
            <a:spAutoFit/>
          </a:bodyPr>
          <a:lstStyle/>
          <a:p>
            <a:r>
              <a:rPr lang="en-US" sz="1300" dirty="0">
                <a:solidFill>
                  <a:srgbClr val="000000"/>
                </a:solidFill>
              </a:rPr>
              <a:t>See </a:t>
            </a:r>
            <a:r>
              <a:rPr lang="en-US" sz="1300">
                <a:solidFill>
                  <a:srgbClr val="000000"/>
                </a:solidFill>
              </a:rPr>
              <a:t>original publication: </a:t>
            </a:r>
            <a:r>
              <a:rPr lang="en-US" sz="1300" dirty="0">
                <a:solidFill>
                  <a:srgbClr val="000000"/>
                </a:solidFill>
              </a:rPr>
              <a:t>[</a:t>
            </a:r>
            <a:r>
              <a:rPr lang="en-US" sz="1300" dirty="0" err="1">
                <a:solidFill>
                  <a:srgbClr val="000000"/>
                </a:solidFill>
              </a:rPr>
              <a:t>Chifu</a:t>
            </a:r>
            <a:r>
              <a:rPr lang="en-US" sz="1300" dirty="0">
                <a:solidFill>
                  <a:srgbClr val="000000"/>
                </a:solidFill>
              </a:rPr>
              <a:t> &amp; </a:t>
            </a:r>
            <a:r>
              <a:rPr lang="sv-SE" sz="1300" dirty="0" err="1">
                <a:solidFill>
                  <a:srgbClr val="000000"/>
                </a:solidFill>
              </a:rPr>
              <a:t>Gafeira</a:t>
            </a:r>
            <a:r>
              <a:rPr lang="sv-SE" sz="1300" dirty="0">
                <a:solidFill>
                  <a:srgbClr val="000000"/>
                </a:solidFill>
              </a:rPr>
              <a:t> 2021 </a:t>
            </a:r>
            <a:r>
              <a:rPr lang="sv-SE" sz="1300" dirty="0" err="1">
                <a:solidFill>
                  <a:srgbClr val="000000"/>
                </a:solidFill>
              </a:rPr>
              <a:t>ApJL</a:t>
            </a:r>
            <a:r>
              <a:rPr lang="sv-SE" sz="1300" dirty="0">
                <a:solidFill>
                  <a:srgbClr val="000000"/>
                </a:solidFill>
              </a:rPr>
              <a:t>]</a:t>
            </a:r>
          </a:p>
        </p:txBody>
      </p:sp>
      <p:pic>
        <p:nvPicPr>
          <p:cNvPr id="2050" name="Picture 2" descr="https://lh4.googleusercontent.com/3T14euQu8p7Sr6fukl-EvP0HGMKsn74ES6vRr-nldxtIH1y5LxpYntKQshGmg8REoiOD_kObvhZpSVa1OD5vH3-PwAYwMQz2rS32VTcSQvDO-o5jnSjWKeM08WXNu5BIKIc89xZMeu8=s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07" y="1050157"/>
            <a:ext cx="4063709" cy="40637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762500" y="1241659"/>
            <a:ext cx="7208520" cy="3416320"/>
          </a:xfrm>
          <a:prstGeom prst="rect">
            <a:avLst/>
          </a:prstGeom>
        </p:spPr>
        <p:txBody>
          <a:bodyPr wrap="square">
            <a:spAutoFit/>
          </a:bodyPr>
          <a:lstStyle/>
          <a:p>
            <a:pPr marL="457200" algn="ctr"/>
            <a:r>
              <a:rPr lang="en-US" u="sng" dirty="0">
                <a:solidFill>
                  <a:srgbClr val="000000"/>
                </a:solidFill>
                <a:latin typeface="Arial" panose="020B0604020202020204" pitchFamily="34" charset="0"/>
              </a:rPr>
              <a:t>Basic Properties</a:t>
            </a:r>
            <a:endParaRPr lang="en-US" dirty="0"/>
          </a:p>
          <a:p>
            <a:pPr fontAlgn="base">
              <a:buFont typeface="Arial" panose="020B0604020202020204" pitchFamily="34" charset="0"/>
              <a:buChar char="•"/>
            </a:pPr>
            <a:r>
              <a:rPr lang="en-US" dirty="0">
                <a:solidFill>
                  <a:srgbClr val="000000"/>
                </a:solidFill>
                <a:latin typeface="Arial" panose="020B0604020202020204" pitchFamily="34" charset="0"/>
              </a:rPr>
              <a:t> More easily seen in EUV &amp; X-ray</a:t>
            </a:r>
          </a:p>
          <a:p>
            <a:pPr fontAlgn="base">
              <a:buFont typeface="Arial" panose="020B0604020202020204" pitchFamily="34" charset="0"/>
              <a:buChar char="•"/>
            </a:pPr>
            <a:r>
              <a:rPr lang="en-US" dirty="0">
                <a:solidFill>
                  <a:srgbClr val="000000"/>
                </a:solidFill>
                <a:latin typeface="Arial" panose="020B0604020202020204" pitchFamily="34" charset="0"/>
              </a:rPr>
              <a:t> More common in solar max</a:t>
            </a:r>
          </a:p>
          <a:p>
            <a:pPr fontAlgn="base">
              <a:buFont typeface="Arial" panose="020B0604020202020204" pitchFamily="34" charset="0"/>
              <a:buChar char="•"/>
            </a:pPr>
            <a:r>
              <a:rPr lang="en-US" dirty="0">
                <a:solidFill>
                  <a:srgbClr val="000000"/>
                </a:solidFill>
                <a:latin typeface="Arial" panose="020B0604020202020204" pitchFamily="34" charset="0"/>
              </a:rPr>
              <a:t> May be relevant to the coronal heating problem</a:t>
            </a:r>
          </a:p>
          <a:p>
            <a:pPr marL="457200" algn="ctr"/>
            <a:r>
              <a:rPr lang="en-US" dirty="0"/>
              <a:t/>
            </a:r>
            <a:br>
              <a:rPr lang="en-US" dirty="0"/>
            </a:br>
            <a:r>
              <a:rPr lang="en-US" u="sng" dirty="0">
                <a:solidFill>
                  <a:srgbClr val="000000"/>
                </a:solidFill>
                <a:latin typeface="Arial" panose="020B0604020202020204" pitchFamily="34" charset="0"/>
              </a:rPr>
              <a:t>Information</a:t>
            </a:r>
            <a:endParaRPr lang="en-US" dirty="0"/>
          </a:p>
          <a:p>
            <a:pPr fontAlgn="base">
              <a:buFont typeface="Arial" panose="020B0604020202020204" pitchFamily="34" charset="0"/>
              <a:buChar char="•"/>
            </a:pPr>
            <a:r>
              <a:rPr lang="en-US" dirty="0">
                <a:solidFill>
                  <a:srgbClr val="000000"/>
                </a:solidFill>
                <a:latin typeface="Arial" panose="020B0604020202020204" pitchFamily="34" charset="0"/>
              </a:rPr>
              <a:t> We see projections,</a:t>
            </a:r>
            <a:r>
              <a:rPr lang="en-US" dirty="0">
                <a:solidFill>
                  <a:srgbClr val="333333"/>
                </a:solidFill>
                <a:latin typeface="Arial" panose="020B0604020202020204" pitchFamily="34" charset="0"/>
              </a:rPr>
              <a:t> therefore</a:t>
            </a:r>
            <a:r>
              <a:rPr lang="en-US" dirty="0">
                <a:solidFill>
                  <a:srgbClr val="FF0000"/>
                </a:solidFill>
                <a:latin typeface="Arial" panose="020B0604020202020204" pitchFamily="34" charset="0"/>
              </a:rPr>
              <a:t> 2D can be observationally derived</a:t>
            </a:r>
            <a:r>
              <a:rPr lang="en-US" dirty="0">
                <a:solidFill>
                  <a:srgbClr val="000000"/>
                </a:solidFill>
                <a:latin typeface="Arial" panose="020B0604020202020204" pitchFamily="34" charset="0"/>
              </a:rPr>
              <a:t> but </a:t>
            </a:r>
            <a:r>
              <a:rPr lang="en-US" dirty="0">
                <a:solidFill>
                  <a:srgbClr val="FF0000"/>
                </a:solidFill>
                <a:latin typeface="Arial" panose="020B0604020202020204" pitchFamily="34" charset="0"/>
              </a:rPr>
              <a:t>3D needs to be computed.</a:t>
            </a:r>
            <a:endParaRPr lang="en-US" dirty="0">
              <a:solidFill>
                <a:srgbClr val="000000"/>
              </a:solidFill>
              <a:latin typeface="Arial" panose="020B0604020202020204" pitchFamily="34" charset="0"/>
            </a:endParaRPr>
          </a:p>
          <a:p>
            <a:pPr fontAlgn="base">
              <a:buFont typeface="Arial" panose="020B0604020202020204" pitchFamily="34" charset="0"/>
              <a:buChar char="•"/>
            </a:pPr>
            <a:r>
              <a:rPr lang="en-US" dirty="0">
                <a:solidFill>
                  <a:srgbClr val="000000"/>
                </a:solidFill>
                <a:latin typeface="Arial" panose="020B0604020202020204" pitchFamily="34" charset="0"/>
              </a:rPr>
              <a:t> 3D = </a:t>
            </a:r>
            <a:r>
              <a:rPr lang="en-US" dirty="0">
                <a:solidFill>
                  <a:srgbClr val="FF0000"/>
                </a:solidFill>
                <a:latin typeface="Arial" panose="020B0604020202020204" pitchFamily="34" charset="0"/>
              </a:rPr>
              <a:t>vital for magnetic field extrapolation</a:t>
            </a:r>
            <a:endParaRPr lang="en-US" dirty="0">
              <a:solidFill>
                <a:srgbClr val="000000"/>
              </a:solidFill>
              <a:latin typeface="Arial" panose="020B0604020202020204" pitchFamily="34" charset="0"/>
            </a:endParaRPr>
          </a:p>
          <a:p>
            <a:pPr fontAlgn="base">
              <a:buFont typeface="Arial" panose="020B0604020202020204" pitchFamily="34" charset="0"/>
              <a:buChar char="•"/>
            </a:pPr>
            <a:r>
              <a:rPr lang="en-US" dirty="0">
                <a:solidFill>
                  <a:srgbClr val="000000"/>
                </a:solidFill>
                <a:latin typeface="Arial" panose="020B0604020202020204" pitchFamily="34" charset="0"/>
              </a:rPr>
              <a:t> There are many methods, but have limitations. </a:t>
            </a:r>
            <a:r>
              <a:rPr lang="en-US" dirty="0"/>
              <a:t> </a:t>
            </a:r>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Aschwanden</a:t>
            </a:r>
            <a:r>
              <a:rPr lang="en-US" dirty="0">
                <a:solidFill>
                  <a:srgbClr val="000000"/>
                </a:solidFill>
                <a:latin typeface="Arial" panose="020B0604020202020204" pitchFamily="34" charset="0"/>
              </a:rPr>
              <a:t> (2011), </a:t>
            </a:r>
            <a:r>
              <a:rPr lang="en-US" dirty="0" err="1">
                <a:solidFill>
                  <a:srgbClr val="000000"/>
                </a:solidFill>
                <a:latin typeface="Arial" panose="020B0604020202020204" pitchFamily="34" charset="0"/>
              </a:rPr>
              <a:t>Chifu</a:t>
            </a:r>
            <a:r>
              <a:rPr lang="en-US" dirty="0">
                <a:solidFill>
                  <a:srgbClr val="000000"/>
                </a:solidFill>
                <a:latin typeface="Arial" panose="020B0604020202020204" pitchFamily="34" charset="0"/>
              </a:rPr>
              <a:t> et al. (2017)]</a:t>
            </a:r>
            <a:r>
              <a:rPr lang="en-US" dirty="0"/>
              <a:t/>
            </a:r>
            <a:br>
              <a:rPr lang="en-US" dirty="0"/>
            </a:br>
            <a:endParaRPr lang="sv-SE" dirty="0"/>
          </a:p>
        </p:txBody>
      </p:sp>
    </p:spTree>
    <p:extLst>
      <p:ext uri="{BB962C8B-B14F-4D97-AF65-F5344CB8AC3E}">
        <p14:creationId xmlns:p14="http://schemas.microsoft.com/office/powerpoint/2010/main" val="3986397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Neural Network Architecture</a:t>
            </a:r>
            <a:endParaRPr lang="sv-SE" dirty="0"/>
          </a:p>
        </p:txBody>
      </p:sp>
      <p:pic>
        <p:nvPicPr>
          <p:cNvPr id="3076" name="Picture 4" descr="https://lh3.googleusercontent.com/_tb3vk1Md9FkuuHWscFBLQd54lvrtscz2-JcKIFX8It2VuQ1epyGcrcyTwWKRUGRbyi7K81_iH0N0_GnRqUq0E4Rve5PijoXAMP1K1d0rdS9qLAw-nq-mjTsbW8_IVXoQsuiHlo4HIc=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094422"/>
            <a:ext cx="11830050" cy="35147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42640" y="4914481"/>
            <a:ext cx="6096000" cy="2031325"/>
          </a:xfrm>
          <a:prstGeom prst="rect">
            <a:avLst/>
          </a:prstGeom>
        </p:spPr>
        <p:txBody>
          <a:bodyPr>
            <a:spAutoFit/>
          </a:bodyPr>
          <a:lstStyle/>
          <a:p>
            <a:r>
              <a:rPr lang="en-US" dirty="0">
                <a:solidFill>
                  <a:srgbClr val="000000"/>
                </a:solidFill>
                <a:latin typeface="Arial" panose="020B0604020202020204" pitchFamily="34" charset="0"/>
              </a:rPr>
              <a:t>X,Y, Z : Coordinates (1500 points each)</a:t>
            </a:r>
            <a:endParaRPr lang="en-US" dirty="0"/>
          </a:p>
          <a:p>
            <a:r>
              <a:rPr lang="en-US" dirty="0">
                <a:solidFill>
                  <a:srgbClr val="000000"/>
                </a:solidFill>
                <a:latin typeface="Arial" panose="020B0604020202020204" pitchFamily="34" charset="0"/>
              </a:rPr>
              <a:t>L : Length of the coronal Loop</a:t>
            </a:r>
            <a:endParaRPr lang="en-US" dirty="0"/>
          </a:p>
          <a:p>
            <a:r>
              <a:rPr lang="en-US" dirty="0">
                <a:solidFill>
                  <a:srgbClr val="000000"/>
                </a:solidFill>
                <a:latin typeface="Arial" panose="020B0604020202020204" pitchFamily="34" charset="0"/>
              </a:rPr>
              <a:t>D : Distance between </a:t>
            </a:r>
            <a:r>
              <a:rPr lang="en-US" dirty="0" err="1">
                <a:solidFill>
                  <a:srgbClr val="000000"/>
                </a:solidFill>
                <a:latin typeface="Arial" panose="020B0604020202020204" pitchFamily="34" charset="0"/>
              </a:rPr>
              <a:t>footpoints</a:t>
            </a:r>
            <a:endParaRPr lang="en-US" dirty="0"/>
          </a:p>
          <a:p>
            <a:r>
              <a:rPr lang="en-US" dirty="0">
                <a:solidFill>
                  <a:srgbClr val="000000"/>
                </a:solidFill>
                <a:latin typeface="Arial" panose="020B0604020202020204" pitchFamily="34" charset="0"/>
              </a:rPr>
              <a:t>Θ : Angle defined by the two </a:t>
            </a:r>
            <a:r>
              <a:rPr lang="en-US" dirty="0" err="1">
                <a:solidFill>
                  <a:srgbClr val="000000"/>
                </a:solidFill>
                <a:latin typeface="Arial" panose="020B0604020202020204" pitchFamily="34" charset="0"/>
              </a:rPr>
              <a:t>footpoints</a:t>
            </a:r>
            <a:r>
              <a:rPr lang="en-US" dirty="0">
                <a:solidFill>
                  <a:srgbClr val="000000"/>
                </a:solidFill>
                <a:latin typeface="Arial" panose="020B0604020202020204" pitchFamily="34" charset="0"/>
              </a:rPr>
              <a:t> with the top of the loops</a:t>
            </a:r>
            <a:endParaRPr lang="en-US" dirty="0"/>
          </a:p>
          <a:p>
            <a:r>
              <a:rPr lang="en-US" dirty="0"/>
              <a:t/>
            </a:r>
            <a:br>
              <a:rPr lang="en-US" dirty="0"/>
            </a:br>
            <a:endParaRPr lang="sv-SE" dirty="0"/>
          </a:p>
        </p:txBody>
      </p:sp>
    </p:spTree>
    <p:extLst>
      <p:ext uri="{BB962C8B-B14F-4D97-AF65-F5344CB8AC3E}">
        <p14:creationId xmlns:p14="http://schemas.microsoft.com/office/powerpoint/2010/main" val="875026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7"/>
            <a:ext cx="11041200" cy="494003"/>
          </a:xfrm>
        </p:spPr>
        <p:txBody>
          <a:bodyPr>
            <a:normAutofit/>
          </a:bodyPr>
          <a:lstStyle/>
          <a:p>
            <a:pPr algn="ctr"/>
            <a:r>
              <a:rPr lang="en-US" dirty="0"/>
              <a:t>Results of the reconstruction</a:t>
            </a:r>
          </a:p>
        </p:txBody>
      </p:sp>
      <p:sp>
        <p:nvSpPr>
          <p:cNvPr id="8" name="TextBox 7"/>
          <p:cNvSpPr txBox="1"/>
          <p:nvPr/>
        </p:nvSpPr>
        <p:spPr>
          <a:xfrm>
            <a:off x="0" y="6328611"/>
            <a:ext cx="3323346" cy="292388"/>
          </a:xfrm>
          <a:prstGeom prst="rect">
            <a:avLst/>
          </a:prstGeom>
          <a:noFill/>
        </p:spPr>
        <p:txBody>
          <a:bodyPr wrap="none" rtlCol="0">
            <a:spAutoFit/>
          </a:bodyPr>
          <a:lstStyle/>
          <a:p>
            <a:r>
              <a:rPr lang="en-US" sz="1300" dirty="0">
                <a:solidFill>
                  <a:srgbClr val="000000"/>
                </a:solidFill>
              </a:rPr>
              <a:t>See original results (</a:t>
            </a:r>
            <a:r>
              <a:rPr lang="en-US" sz="1300" dirty="0" err="1">
                <a:solidFill>
                  <a:srgbClr val="000000"/>
                </a:solidFill>
              </a:rPr>
              <a:t>Chifu</a:t>
            </a:r>
            <a:r>
              <a:rPr lang="en-US" sz="1300" dirty="0">
                <a:solidFill>
                  <a:srgbClr val="000000"/>
                </a:solidFill>
              </a:rPr>
              <a:t> &amp; </a:t>
            </a:r>
            <a:r>
              <a:rPr lang="sv-SE" sz="1300" dirty="0" err="1">
                <a:solidFill>
                  <a:srgbClr val="000000"/>
                </a:solidFill>
              </a:rPr>
              <a:t>Gafeira</a:t>
            </a:r>
            <a:r>
              <a:rPr lang="sv-SE" sz="1300" dirty="0">
                <a:solidFill>
                  <a:srgbClr val="000000"/>
                </a:solidFill>
              </a:rPr>
              <a:t> 2021)</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3194" y="631505"/>
            <a:ext cx="4047027" cy="2698018"/>
          </a:xfrm>
          <a:prstGeom prst="rect">
            <a:avLst/>
          </a:prstGeom>
        </p:spPr>
      </p:pic>
      <p:pic>
        <p:nvPicPr>
          <p:cNvPr id="4098" name="Picture 2" descr="https://lh3.googleusercontent.com/R1HhpVofUps8vJTiEsjjmn11dC8mcUn1BZhU7HiMMoTNTkfJnYYvVz5jbrfmEkG3Ef9XhLvSx-FS_gThVpwHaCTKu-vu_BGvl5c0CtOVoJzbxmq4ED8t4gah7K61Ggw-IUYyh4wrGUg=s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121" y="3480435"/>
            <a:ext cx="8639175" cy="22002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63600" y="3329523"/>
            <a:ext cx="6096000" cy="646331"/>
          </a:xfrm>
          <a:prstGeom prst="rect">
            <a:avLst/>
          </a:prstGeom>
        </p:spPr>
        <p:txBody>
          <a:bodyPr>
            <a:spAutoFit/>
          </a:bodyPr>
          <a:lstStyle/>
          <a:p>
            <a:pPr algn="ctr"/>
            <a:r>
              <a:rPr lang="en-US" b="1" dirty="0">
                <a:solidFill>
                  <a:srgbClr val="000000"/>
                </a:solidFill>
                <a:latin typeface="Arial" panose="020B0604020202020204" pitchFamily="34" charset="0"/>
              </a:rPr>
              <a:t>Predicted</a:t>
            </a:r>
            <a:r>
              <a:rPr lang="en-US" dirty="0">
                <a:solidFill>
                  <a:srgbClr val="000000"/>
                </a:solidFill>
                <a:latin typeface="Arial" panose="020B0604020202020204" pitchFamily="34" charset="0"/>
              </a:rPr>
              <a:t> Coronal Loops</a:t>
            </a:r>
            <a:r>
              <a:rPr lang="en-US" dirty="0"/>
              <a:t/>
            </a:r>
            <a:br>
              <a:rPr lang="en-US" dirty="0"/>
            </a:br>
            <a:endParaRPr lang="sv-SE" dirty="0"/>
          </a:p>
        </p:txBody>
      </p:sp>
      <p:sp>
        <p:nvSpPr>
          <p:cNvPr id="10" name="Rectangle 9"/>
          <p:cNvSpPr/>
          <p:nvPr/>
        </p:nvSpPr>
        <p:spPr>
          <a:xfrm>
            <a:off x="5562600" y="3329523"/>
            <a:ext cx="6096000" cy="646331"/>
          </a:xfrm>
          <a:prstGeom prst="rect">
            <a:avLst/>
          </a:prstGeom>
        </p:spPr>
        <p:txBody>
          <a:bodyPr>
            <a:spAutoFit/>
          </a:bodyPr>
          <a:lstStyle/>
          <a:p>
            <a:pPr algn="ctr"/>
            <a:r>
              <a:rPr lang="en-US" b="1" dirty="0">
                <a:solidFill>
                  <a:srgbClr val="000000"/>
                </a:solidFill>
                <a:latin typeface="Arial" panose="020B0604020202020204" pitchFamily="34" charset="0"/>
              </a:rPr>
              <a:t>Actual</a:t>
            </a:r>
            <a:r>
              <a:rPr lang="en-US" dirty="0">
                <a:solidFill>
                  <a:srgbClr val="000000"/>
                </a:solidFill>
                <a:latin typeface="Arial" panose="020B0604020202020204" pitchFamily="34" charset="0"/>
              </a:rPr>
              <a:t> Coronal Loops</a:t>
            </a:r>
            <a:r>
              <a:rPr lang="en-US" dirty="0"/>
              <a:t/>
            </a:r>
            <a:br>
              <a:rPr lang="en-US" dirty="0"/>
            </a:br>
            <a:endParaRPr lang="sv-SE" dirty="0"/>
          </a:p>
        </p:txBody>
      </p:sp>
    </p:spTree>
    <p:extLst>
      <p:ext uri="{BB962C8B-B14F-4D97-AF65-F5344CB8AC3E}">
        <p14:creationId xmlns:p14="http://schemas.microsoft.com/office/powerpoint/2010/main" val="277106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Magnetosheath jet classification</a:t>
            </a:r>
          </a:p>
          <a:p>
            <a:pPr marL="0" indent="0" algn="ctr">
              <a:buNone/>
            </a:pPr>
            <a:r>
              <a:rPr lang="en-US" sz="3400" dirty="0"/>
              <a:t>(Classification problem)</a:t>
            </a:r>
          </a:p>
        </p:txBody>
      </p:sp>
      <p:pic>
        <p:nvPicPr>
          <p:cNvPr id="3" name="Picture 2" descr="Example Images – Browse 302,156 Stock Photos, Vectors, and Video | Adobe  Stock">
            <a:extLst>
              <a:ext uri="{FF2B5EF4-FFF2-40B4-BE49-F238E27FC236}">
                <a16:creationId xmlns:a16="http://schemas.microsoft.com/office/drawing/2014/main" id="{95DD56A0-CEFF-496F-3F11-8A5598797B4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0" y="-1"/>
            <a:ext cx="1758073" cy="88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409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Magnetosheath jet</a:t>
            </a:r>
            <a:endParaRPr lang="sv-S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7DAF38-3DA8-D61A-71B2-4852B203F7EA}"/>
                  </a:ext>
                </a:extLst>
              </p:cNvPr>
              <p:cNvSpPr txBox="1"/>
              <p:nvPr/>
            </p:nvSpPr>
            <p:spPr>
              <a:xfrm>
                <a:off x="8070544" y="1290160"/>
                <a:ext cx="3871104" cy="4247317"/>
              </a:xfrm>
              <a:prstGeom prst="rect">
                <a:avLst/>
              </a:prstGeom>
              <a:noFill/>
            </p:spPr>
            <p:txBody>
              <a:bodyPr wrap="square" rtlCol="0">
                <a:spAutoFit/>
              </a:bodyPr>
              <a:lstStyle/>
              <a:p>
                <a:pPr algn="ctr"/>
                <a:r>
                  <a:rPr lang="en-US" dirty="0">
                    <a:solidFill>
                      <a:srgbClr val="000000"/>
                    </a:solidFill>
                  </a:rPr>
                  <a:t>Magnetosheath jets are </a:t>
                </a:r>
                <a:r>
                  <a:rPr lang="en-US" b="1" dirty="0">
                    <a:solidFill>
                      <a:srgbClr val="000000"/>
                    </a:solidFill>
                  </a:rPr>
                  <a:t>transient</a:t>
                </a:r>
                <a:r>
                  <a:rPr lang="en-US" dirty="0">
                    <a:solidFill>
                      <a:srgbClr val="000000"/>
                    </a:solidFill>
                  </a:rPr>
                  <a:t> </a:t>
                </a:r>
                <a:r>
                  <a:rPr lang="en-US" b="1" dirty="0">
                    <a:solidFill>
                      <a:srgbClr val="000000"/>
                    </a:solidFill>
                  </a:rPr>
                  <a:t>localized</a:t>
                </a:r>
                <a:r>
                  <a:rPr lang="en-US" dirty="0">
                    <a:solidFill>
                      <a:srgbClr val="000000"/>
                    </a:solidFill>
                  </a:rPr>
                  <a:t> </a:t>
                </a:r>
                <a:r>
                  <a:rPr lang="en-US" b="1" dirty="0">
                    <a:solidFill>
                      <a:srgbClr val="000000"/>
                    </a:solidFill>
                  </a:rPr>
                  <a:t>enhancements</a:t>
                </a:r>
                <a:r>
                  <a:rPr lang="en-US" dirty="0">
                    <a:solidFill>
                      <a:srgbClr val="000000"/>
                    </a:solidFill>
                  </a:rPr>
                  <a:t> of </a:t>
                </a:r>
                <a:r>
                  <a:rPr lang="en-US" b="1" dirty="0">
                    <a:solidFill>
                      <a:srgbClr val="000000"/>
                    </a:solidFill>
                  </a:rPr>
                  <a:t>dynamic pressure </a:t>
                </a:r>
                <a:r>
                  <a:rPr lang="en-US" dirty="0">
                    <a:solidFill>
                      <a:srgbClr val="000000"/>
                    </a:solidFill>
                  </a:rPr>
                  <a:t>(density and/or velocity increase)</a:t>
                </a:r>
              </a:p>
              <a:p>
                <a:pPr algn="ctr"/>
                <a:endParaRPr lang="en-US" i="1" dirty="0">
                  <a:solidFill>
                    <a:srgbClr val="000000"/>
                  </a:solidFill>
                </a:endParaRPr>
              </a:p>
              <a:p>
                <a:pPr algn="ctr"/>
                <a:r>
                  <a:rPr lang="en-US" u="sng" dirty="0">
                    <a:solidFill>
                      <a:srgbClr val="000000"/>
                    </a:solidFill>
                  </a:rPr>
                  <a:t>Classification</a:t>
                </a:r>
                <a:endParaRPr lang="sv-SE" u="sng" dirty="0">
                  <a:solidFill>
                    <a:srgbClr val="000000"/>
                  </a:solidFill>
                </a:endParaRPr>
              </a:p>
              <a:p>
                <a:pPr algn="ctr"/>
                <a:endParaRPr lang="en-US" i="1" dirty="0">
                  <a:solidFill>
                    <a:srgbClr val="000000"/>
                  </a:solidFill>
                </a:endParaRPr>
              </a:p>
              <a:p>
                <a:pPr algn="ctr"/>
                <a:r>
                  <a:rPr lang="en-US" sz="1800" dirty="0">
                    <a:solidFill>
                      <a:srgbClr val="000000"/>
                    </a:solidFill>
                  </a:rPr>
                  <a:t>“</a:t>
                </a:r>
                <a14:m>
                  <m:oMath xmlns:m="http://schemas.openxmlformats.org/officeDocument/2006/math">
                    <m:sSub>
                      <m:sSubPr>
                        <m:ctrlPr>
                          <a:rPr lang="el-GR" sz="1800" i="1" smtClean="0">
                            <a:solidFill>
                              <a:srgbClr val="000000"/>
                            </a:solidFill>
                            <a:latin typeface="Cambria Math" panose="02040503050406030204" pitchFamily="18" charset="0"/>
                          </a:rPr>
                        </m:ctrlPr>
                      </m:sSubPr>
                      <m:e>
                        <m:r>
                          <m:rPr>
                            <m:sty m:val="p"/>
                          </m:rPr>
                          <a:rPr lang="el-GR" sz="1800">
                            <a:solidFill>
                              <a:srgbClr val="000000"/>
                            </a:solidFill>
                            <a:latin typeface="Cambria Math" panose="02040503050406030204" pitchFamily="18" charset="0"/>
                          </a:rPr>
                          <m:t>Θ</m:t>
                        </m:r>
                      </m:e>
                      <m:sub>
                        <m:r>
                          <m:rPr>
                            <m:sty m:val="p"/>
                          </m:rPr>
                          <a:rPr lang="el-GR" sz="1800">
                            <a:solidFill>
                              <a:srgbClr val="000000"/>
                            </a:solidFill>
                            <a:latin typeface="Cambria Math" panose="02040503050406030204" pitchFamily="18" charset="0"/>
                          </a:rPr>
                          <m:t>Β</m:t>
                        </m:r>
                        <m:r>
                          <m:rPr>
                            <m:sty m:val="p"/>
                          </m:rPr>
                          <a:rPr lang="en-US" sz="1800">
                            <a:solidFill>
                              <a:srgbClr val="000000"/>
                            </a:solidFill>
                            <a:latin typeface="Cambria Math" panose="02040503050406030204" pitchFamily="18" charset="0"/>
                          </a:rPr>
                          <m:t>n</m:t>
                        </m:r>
                      </m:sub>
                    </m:sSub>
                  </m:oMath>
                </a14:m>
                <a:r>
                  <a:rPr lang="sv-SE" sz="1800" dirty="0">
                    <a:solidFill>
                      <a:srgbClr val="000000"/>
                    </a:solidFill>
                  </a:rPr>
                  <a:t> is the </a:t>
                </a:r>
                <a:r>
                  <a:rPr lang="sv-SE" sz="1800" dirty="0" err="1">
                    <a:solidFill>
                      <a:srgbClr val="000000"/>
                    </a:solidFill>
                  </a:rPr>
                  <a:t>angle</a:t>
                </a:r>
                <a:r>
                  <a:rPr lang="sv-SE" sz="1800" dirty="0">
                    <a:solidFill>
                      <a:srgbClr val="000000"/>
                    </a:solidFill>
                  </a:rPr>
                  <a:t> </a:t>
                </a:r>
                <a:r>
                  <a:rPr lang="sv-SE" sz="1800" dirty="0" err="1">
                    <a:solidFill>
                      <a:srgbClr val="000000"/>
                    </a:solidFill>
                  </a:rPr>
                  <a:t>between</a:t>
                </a:r>
                <a:r>
                  <a:rPr lang="sv-SE" sz="1800" dirty="0">
                    <a:solidFill>
                      <a:srgbClr val="000000"/>
                    </a:solidFill>
                  </a:rPr>
                  <a:t> the IMF and the </a:t>
                </a:r>
                <a:r>
                  <a:rPr lang="sv-SE" sz="1800" dirty="0" err="1">
                    <a:solidFill>
                      <a:srgbClr val="000000"/>
                    </a:solidFill>
                  </a:rPr>
                  <a:t>shock’s</a:t>
                </a:r>
                <a:r>
                  <a:rPr lang="sv-SE" sz="1800" dirty="0">
                    <a:solidFill>
                      <a:srgbClr val="000000"/>
                    </a:solidFill>
                  </a:rPr>
                  <a:t> normal </a:t>
                </a:r>
                <a:r>
                  <a:rPr lang="sv-SE" sz="1800" dirty="0" err="1">
                    <a:solidFill>
                      <a:srgbClr val="000000"/>
                    </a:solidFill>
                  </a:rPr>
                  <a:t>vector</a:t>
                </a:r>
                <a:r>
                  <a:rPr lang="sv-SE" sz="1800" dirty="0">
                    <a:solidFill>
                      <a:srgbClr val="000000"/>
                    </a:solidFill>
                  </a:rPr>
                  <a:t>”</a:t>
                </a:r>
              </a:p>
              <a:p>
                <a:pPr algn="ctr"/>
                <a:endParaRPr lang="en-US" i="1" dirty="0">
                  <a:solidFill>
                    <a:srgbClr val="000000"/>
                  </a:solidFill>
                </a:endParaRPr>
              </a:p>
              <a:p>
                <a:pPr algn="ctr"/>
                <a:r>
                  <a:rPr lang="en-US" sz="1800" i="1" dirty="0">
                    <a:solidFill>
                      <a:srgbClr val="0070C0"/>
                    </a:solidFill>
                  </a:rPr>
                  <a:t>Qpar</a:t>
                </a:r>
                <a:r>
                  <a:rPr lang="en-US" sz="1800" i="1" dirty="0">
                    <a:solidFill>
                      <a:srgbClr val="000000"/>
                    </a:solidFill>
                  </a:rPr>
                  <a:t> = </a:t>
                </a:r>
                <a14:m>
                  <m:oMath xmlns:m="http://schemas.openxmlformats.org/officeDocument/2006/math">
                    <m:sSub>
                      <m:sSubPr>
                        <m:ctrlPr>
                          <a:rPr lang="el-GR" sz="1800" b="0" i="1" smtClean="0">
                            <a:solidFill>
                              <a:srgbClr val="000000"/>
                            </a:solidFill>
                            <a:latin typeface="Cambria Math" panose="02040503050406030204" pitchFamily="18" charset="0"/>
                          </a:rPr>
                        </m:ctrlPr>
                      </m:sSubPr>
                      <m:e>
                        <m:r>
                          <m:rPr>
                            <m:sty m:val="p"/>
                          </m:rPr>
                          <a:rPr lang="el-GR" sz="1800" b="0" i="0" smtClean="0">
                            <a:solidFill>
                              <a:srgbClr val="000000"/>
                            </a:solidFill>
                            <a:latin typeface="Cambria Math" panose="02040503050406030204" pitchFamily="18" charset="0"/>
                          </a:rPr>
                          <m:t>Θ</m:t>
                        </m:r>
                      </m:e>
                      <m:sub>
                        <m:r>
                          <m:rPr>
                            <m:sty m:val="p"/>
                          </m:rPr>
                          <a:rPr lang="el-GR" sz="1800" b="0" i="0" smtClean="0">
                            <a:solidFill>
                              <a:srgbClr val="000000"/>
                            </a:solidFill>
                            <a:latin typeface="Cambria Math" panose="02040503050406030204" pitchFamily="18" charset="0"/>
                          </a:rPr>
                          <m:t>Β</m:t>
                        </m:r>
                        <m:r>
                          <m:rPr>
                            <m:sty m:val="p"/>
                          </m:rPr>
                          <a:rPr lang="en-US" sz="1800" b="0" i="0" smtClean="0">
                            <a:solidFill>
                              <a:srgbClr val="000000"/>
                            </a:solidFill>
                            <a:latin typeface="Cambria Math" panose="02040503050406030204" pitchFamily="18" charset="0"/>
                          </a:rPr>
                          <m:t>n</m:t>
                        </m:r>
                      </m:sub>
                    </m:sSub>
                    <m:r>
                      <a:rPr lang="el-GR" sz="1800" b="0" i="1" smtClean="0">
                        <a:solidFill>
                          <a:srgbClr val="000000"/>
                        </a:solidFill>
                        <a:latin typeface="Cambria Math" panose="02040503050406030204" pitchFamily="18" charset="0"/>
                        <a:ea typeface="Cambria Math" panose="02040503050406030204" pitchFamily="18" charset="0"/>
                      </a:rPr>
                      <m:t>≲</m:t>
                    </m:r>
                    <m:sSup>
                      <m:sSupPr>
                        <m:ctrlPr>
                          <a:rPr lang="en-US" sz="1800" b="0" i="1" smtClean="0">
                            <a:solidFill>
                              <a:srgbClr val="000000"/>
                            </a:solidFill>
                            <a:latin typeface="Cambria Math" panose="02040503050406030204" pitchFamily="18" charset="0"/>
                            <a:ea typeface="Cambria Math" panose="02040503050406030204" pitchFamily="18" charset="0"/>
                          </a:rPr>
                        </m:ctrlPr>
                      </m:sSupPr>
                      <m:e>
                        <m:r>
                          <a:rPr lang="en-US" sz="1800" b="0" i="1" smtClean="0">
                            <a:solidFill>
                              <a:srgbClr val="000000"/>
                            </a:solidFill>
                            <a:latin typeface="Cambria Math" panose="02040503050406030204" pitchFamily="18" charset="0"/>
                            <a:ea typeface="Cambria Math" panose="02040503050406030204" pitchFamily="18" charset="0"/>
                          </a:rPr>
                          <m:t>45</m:t>
                        </m:r>
                      </m:e>
                      <m:sup>
                        <m:r>
                          <a:rPr lang="en-US" sz="1800" b="0" i="1" smtClean="0">
                            <a:solidFill>
                              <a:srgbClr val="000000"/>
                            </a:solidFill>
                            <a:latin typeface="Cambria Math" panose="02040503050406030204" pitchFamily="18" charset="0"/>
                            <a:ea typeface="Cambria Math" panose="02040503050406030204" pitchFamily="18" charset="0"/>
                          </a:rPr>
                          <m:t>∘</m:t>
                        </m:r>
                      </m:sup>
                    </m:sSup>
                  </m:oMath>
                </a14:m>
                <a:r>
                  <a:rPr lang="en-US" sz="1800" i="1" dirty="0">
                    <a:solidFill>
                      <a:srgbClr val="000000"/>
                    </a:solidFill>
                    <a:sym typeface="Wingdings" panose="05000000000000000000" pitchFamily="2" charset="2"/>
                  </a:rPr>
                  <a:t> </a:t>
                </a:r>
              </a:p>
              <a:p>
                <a:pPr algn="ctr"/>
                <a:r>
                  <a:rPr lang="en-US" sz="1800" i="1" dirty="0" err="1">
                    <a:solidFill>
                      <a:srgbClr val="FF0000"/>
                    </a:solidFill>
                  </a:rPr>
                  <a:t>Qperp</a:t>
                </a:r>
                <a:r>
                  <a:rPr lang="en-US" sz="1800" i="1" dirty="0">
                    <a:solidFill>
                      <a:srgbClr val="000000"/>
                    </a:solidFill>
                  </a:rPr>
                  <a:t> = </a:t>
                </a:r>
                <a14:m>
                  <m:oMath xmlns:m="http://schemas.openxmlformats.org/officeDocument/2006/math">
                    <m:sSub>
                      <m:sSubPr>
                        <m:ctrlPr>
                          <a:rPr lang="el-GR" sz="1800" i="1">
                            <a:solidFill>
                              <a:srgbClr val="000000"/>
                            </a:solidFill>
                            <a:latin typeface="Cambria Math" panose="02040503050406030204" pitchFamily="18" charset="0"/>
                          </a:rPr>
                        </m:ctrlPr>
                      </m:sSubPr>
                      <m:e>
                        <m:r>
                          <m:rPr>
                            <m:sty m:val="p"/>
                          </m:rPr>
                          <a:rPr lang="el-GR" sz="1800">
                            <a:solidFill>
                              <a:srgbClr val="000000"/>
                            </a:solidFill>
                            <a:latin typeface="Cambria Math" panose="02040503050406030204" pitchFamily="18" charset="0"/>
                          </a:rPr>
                          <m:t>Θ</m:t>
                        </m:r>
                      </m:e>
                      <m:sub>
                        <m:r>
                          <m:rPr>
                            <m:sty m:val="p"/>
                          </m:rPr>
                          <a:rPr lang="el-GR" sz="1800">
                            <a:solidFill>
                              <a:srgbClr val="000000"/>
                            </a:solidFill>
                            <a:latin typeface="Cambria Math" panose="02040503050406030204" pitchFamily="18" charset="0"/>
                          </a:rPr>
                          <m:t>Β</m:t>
                        </m:r>
                        <m:r>
                          <m:rPr>
                            <m:sty m:val="p"/>
                          </m:rPr>
                          <a:rPr lang="en-US" sz="1800">
                            <a:solidFill>
                              <a:srgbClr val="000000"/>
                            </a:solidFill>
                            <a:latin typeface="Cambria Math" panose="02040503050406030204" pitchFamily="18" charset="0"/>
                          </a:rPr>
                          <m:t>n</m:t>
                        </m:r>
                      </m:sub>
                    </m:sSub>
                    <m:r>
                      <a:rPr lang="el-GR" sz="1800" i="1" smtClean="0">
                        <a:solidFill>
                          <a:srgbClr val="000000"/>
                        </a:solidFill>
                        <a:latin typeface="Cambria Math" panose="02040503050406030204" pitchFamily="18" charset="0"/>
                        <a:ea typeface="Cambria Math" panose="02040503050406030204" pitchFamily="18" charset="0"/>
                      </a:rPr>
                      <m:t>≳</m:t>
                    </m:r>
                    <m:sSup>
                      <m:sSupPr>
                        <m:ctrlPr>
                          <a:rPr lang="en-US" sz="1800" b="0" i="1" smtClean="0">
                            <a:solidFill>
                              <a:srgbClr val="000000"/>
                            </a:solidFill>
                            <a:latin typeface="Cambria Math" panose="02040503050406030204" pitchFamily="18" charset="0"/>
                            <a:ea typeface="Cambria Math" panose="02040503050406030204" pitchFamily="18" charset="0"/>
                          </a:rPr>
                        </m:ctrlPr>
                      </m:sSupPr>
                      <m:e>
                        <m:r>
                          <a:rPr lang="en-US" sz="1800" i="1">
                            <a:solidFill>
                              <a:srgbClr val="000000"/>
                            </a:solidFill>
                            <a:latin typeface="Cambria Math" panose="02040503050406030204" pitchFamily="18" charset="0"/>
                            <a:ea typeface="Cambria Math" panose="02040503050406030204" pitchFamily="18" charset="0"/>
                          </a:rPr>
                          <m:t>45</m:t>
                        </m:r>
                      </m:e>
                      <m:sup>
                        <m:r>
                          <a:rPr lang="en-US" sz="1800" i="1">
                            <a:solidFill>
                              <a:srgbClr val="000000"/>
                            </a:solidFill>
                            <a:latin typeface="Cambria Math" panose="02040503050406030204" pitchFamily="18" charset="0"/>
                            <a:ea typeface="Cambria Math" panose="02040503050406030204" pitchFamily="18" charset="0"/>
                          </a:rPr>
                          <m:t>∘</m:t>
                        </m:r>
                      </m:sup>
                    </m:sSup>
                  </m:oMath>
                </a14:m>
                <a:r>
                  <a:rPr lang="en-US" sz="1800" i="1" dirty="0">
                    <a:solidFill>
                      <a:srgbClr val="000000"/>
                    </a:solidFill>
                    <a:sym typeface="Wingdings" panose="05000000000000000000" pitchFamily="2" charset="2"/>
                  </a:rPr>
                  <a:t> </a:t>
                </a:r>
              </a:p>
              <a:p>
                <a:pPr algn="ctr"/>
                <a:endParaRPr lang="en-US" sz="1800" i="1" dirty="0">
                  <a:solidFill>
                    <a:srgbClr val="000000"/>
                  </a:solidFill>
                  <a:sym typeface="Wingdings" panose="05000000000000000000" pitchFamily="2" charset="2"/>
                </a:endParaRPr>
              </a:p>
              <a:p>
                <a:pPr algn="ctr"/>
                <a:r>
                  <a:rPr lang="en-US" sz="1800" dirty="0">
                    <a:solidFill>
                      <a:srgbClr val="000000"/>
                    </a:solidFill>
                  </a:rPr>
                  <a:t>”~10 times more often in </a:t>
                </a:r>
                <a:r>
                  <a:rPr lang="en-US" sz="1800" dirty="0" err="1">
                    <a:solidFill>
                      <a:srgbClr val="000000"/>
                    </a:solidFill>
                  </a:rPr>
                  <a:t>Qpar</a:t>
                </a:r>
                <a:r>
                  <a:rPr lang="en-US" sz="1800" dirty="0">
                    <a:solidFill>
                      <a:srgbClr val="000000"/>
                    </a:solidFill>
                  </a:rPr>
                  <a:t> MSH”</a:t>
                </a:r>
                <a:endParaRPr lang="en-US" i="1" dirty="0">
                  <a:solidFill>
                    <a:srgbClr val="000000"/>
                  </a:solidFill>
                </a:endParaRPr>
              </a:p>
            </p:txBody>
          </p:sp>
        </mc:Choice>
        <mc:Fallback xmlns="">
          <p:sp>
            <p:nvSpPr>
              <p:cNvPr id="6" name="TextBox 5">
                <a:extLst>
                  <a:ext uri="{FF2B5EF4-FFF2-40B4-BE49-F238E27FC236}">
                    <a16:creationId xmlns:a16="http://schemas.microsoft.com/office/drawing/2014/main" id="{177DAF38-3DA8-D61A-71B2-4852B203F7EA}"/>
                  </a:ext>
                </a:extLst>
              </p:cNvPr>
              <p:cNvSpPr txBox="1">
                <a:spLocks noRot="1" noChangeAspect="1" noMove="1" noResize="1" noEditPoints="1" noAdjustHandles="1" noChangeArrowheads="1" noChangeShapeType="1" noTextEdit="1"/>
              </p:cNvSpPr>
              <p:nvPr/>
            </p:nvSpPr>
            <p:spPr>
              <a:xfrm>
                <a:off x="8070544" y="1290160"/>
                <a:ext cx="3871104" cy="4247317"/>
              </a:xfrm>
              <a:prstGeom prst="rect">
                <a:avLst/>
              </a:prstGeom>
              <a:blipFill>
                <a:blip r:embed="rId2"/>
                <a:stretch>
                  <a:fillRect t="-862" r="-787" b="-1437"/>
                </a:stretch>
              </a:blipFill>
            </p:spPr>
            <p:txBody>
              <a:bodyPr/>
              <a:lstStyle/>
              <a:p>
                <a:r>
                  <a:rPr lang="LID4096">
                    <a:noFill/>
                  </a:rPr>
                  <a:t> </a:t>
                </a:r>
              </a:p>
            </p:txBody>
          </p:sp>
        </mc:Fallback>
      </mc:AlternateContent>
      <p:sp>
        <p:nvSpPr>
          <p:cNvPr id="7" name="TextBox 6">
            <a:extLst>
              <a:ext uri="{FF2B5EF4-FFF2-40B4-BE49-F238E27FC236}">
                <a16:creationId xmlns:a16="http://schemas.microsoft.com/office/drawing/2014/main" id="{48CC23EC-0863-5D59-1EA4-CA11949ADBD2}"/>
              </a:ext>
            </a:extLst>
          </p:cNvPr>
          <p:cNvSpPr txBox="1"/>
          <p:nvPr/>
        </p:nvSpPr>
        <p:spPr>
          <a:xfrm>
            <a:off x="9432862" y="984630"/>
            <a:ext cx="1146468" cy="369332"/>
          </a:xfrm>
          <a:prstGeom prst="rect">
            <a:avLst/>
          </a:prstGeom>
          <a:noFill/>
        </p:spPr>
        <p:txBody>
          <a:bodyPr wrap="none" rtlCol="0">
            <a:spAutoFit/>
          </a:bodyPr>
          <a:lstStyle/>
          <a:p>
            <a:pPr algn="ctr"/>
            <a:r>
              <a:rPr lang="en-US" u="sng" dirty="0">
                <a:solidFill>
                  <a:srgbClr val="000000"/>
                </a:solidFill>
              </a:rPr>
              <a:t>Definition</a:t>
            </a:r>
            <a:endParaRPr lang="sv-SE" u="sng" dirty="0">
              <a:solidFill>
                <a:srgbClr val="000000"/>
              </a:solidFill>
            </a:endParaRPr>
          </a:p>
        </p:txBody>
      </p:sp>
      <p:pic>
        <p:nvPicPr>
          <p:cNvPr id="23" name="Picture 4" descr="Bow shock sketch">
            <a:extLst>
              <a:ext uri="{FF2B5EF4-FFF2-40B4-BE49-F238E27FC236}">
                <a16:creationId xmlns:a16="http://schemas.microsoft.com/office/drawing/2014/main" id="{16C9261E-C424-69EE-F430-B18B1EDC2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53" y="1110130"/>
            <a:ext cx="8114414" cy="490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444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Classification task</a:t>
            </a:r>
            <a:endParaRPr lang="sv-SE" dirty="0"/>
          </a:p>
        </p:txBody>
      </p:sp>
      <p:pic>
        <p:nvPicPr>
          <p:cNvPr id="14" name="Picture 12">
            <a:extLst>
              <a:ext uri="{FF2B5EF4-FFF2-40B4-BE49-F238E27FC236}">
                <a16:creationId xmlns:a16="http://schemas.microsoft.com/office/drawing/2014/main" id="{95B43830-594F-43E2-EA66-215CA196E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822" y="2366963"/>
            <a:ext cx="2152650" cy="212407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31231F51-D0FC-0D07-AA1B-B321DCA084B4}"/>
              </a:ext>
            </a:extLst>
          </p:cNvPr>
          <p:cNvGrpSpPr/>
          <p:nvPr/>
        </p:nvGrpSpPr>
        <p:grpSpPr>
          <a:xfrm>
            <a:off x="8087950" y="1544041"/>
            <a:ext cx="8001000" cy="3769918"/>
            <a:chOff x="8087950" y="1429529"/>
            <a:chExt cx="8001000" cy="3769918"/>
          </a:xfrm>
        </p:grpSpPr>
        <p:sp>
          <p:nvSpPr>
            <p:cNvPr id="15" name="Arc 14">
              <a:extLst>
                <a:ext uri="{FF2B5EF4-FFF2-40B4-BE49-F238E27FC236}">
                  <a16:creationId xmlns:a16="http://schemas.microsoft.com/office/drawing/2014/main" id="{B60A89E2-68A3-642D-C95D-80360722DFE6}"/>
                </a:ext>
              </a:extLst>
            </p:cNvPr>
            <p:cNvSpPr/>
            <p:nvPr/>
          </p:nvSpPr>
          <p:spPr>
            <a:xfrm flipH="1">
              <a:off x="8087950" y="1734887"/>
              <a:ext cx="6258560" cy="3464560"/>
            </a:xfrm>
            <a:prstGeom prst="arc">
              <a:avLst>
                <a:gd name="adj1" fmla="val 16207070"/>
                <a:gd name="adj2" fmla="val 5416960"/>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6" name="Arc 15">
              <a:extLst>
                <a:ext uri="{FF2B5EF4-FFF2-40B4-BE49-F238E27FC236}">
                  <a16:creationId xmlns:a16="http://schemas.microsoft.com/office/drawing/2014/main" id="{9CF0B5B5-646C-61F2-7E6D-A8DA7CC96AE6}"/>
                </a:ext>
              </a:extLst>
            </p:cNvPr>
            <p:cNvSpPr/>
            <p:nvPr/>
          </p:nvSpPr>
          <p:spPr>
            <a:xfrm flipH="1">
              <a:off x="9190310" y="2314007"/>
              <a:ext cx="6898640" cy="2179320"/>
            </a:xfrm>
            <a:prstGeom prst="arc">
              <a:avLst>
                <a:gd name="adj1" fmla="val 19290334"/>
                <a:gd name="adj2" fmla="val 2329708"/>
              </a:avLst>
            </a:prstGeom>
            <a:ln w="19050">
              <a:solidFill>
                <a:srgbClr val="00B050"/>
              </a:solidFill>
              <a:prstDash val="sysDot"/>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sv-SE"/>
            </a:p>
          </p:txBody>
        </p:sp>
        <p:sp>
          <p:nvSpPr>
            <p:cNvPr id="17" name="TextBox 16">
              <a:extLst>
                <a:ext uri="{FF2B5EF4-FFF2-40B4-BE49-F238E27FC236}">
                  <a16:creationId xmlns:a16="http://schemas.microsoft.com/office/drawing/2014/main" id="{1B4B1687-4B25-A827-66CC-9A6777E1F745}"/>
                </a:ext>
              </a:extLst>
            </p:cNvPr>
            <p:cNvSpPr txBox="1"/>
            <p:nvPr/>
          </p:nvSpPr>
          <p:spPr>
            <a:xfrm>
              <a:off x="10307616" y="2097277"/>
              <a:ext cx="1192955" cy="307777"/>
            </a:xfrm>
            <a:prstGeom prst="rect">
              <a:avLst/>
            </a:prstGeom>
            <a:noFill/>
          </p:spPr>
          <p:txBody>
            <a:bodyPr wrap="none" rtlCol="0">
              <a:spAutoFit/>
            </a:bodyPr>
            <a:lstStyle/>
            <a:p>
              <a:r>
                <a:rPr lang="en-US" sz="1400" dirty="0">
                  <a:solidFill>
                    <a:srgbClr val="00B050"/>
                  </a:solidFill>
                  <a:latin typeface="Garamond" panose="02020404030301010803" pitchFamily="18" charset="0"/>
                </a:rPr>
                <a:t>Magnetopause</a:t>
              </a:r>
              <a:endParaRPr lang="sv-SE" sz="1400" dirty="0">
                <a:solidFill>
                  <a:srgbClr val="00B050"/>
                </a:solidFill>
                <a:latin typeface="Garamond" panose="02020404030301010803" pitchFamily="18" charset="0"/>
              </a:endParaRPr>
            </a:p>
          </p:txBody>
        </p:sp>
        <p:sp>
          <p:nvSpPr>
            <p:cNvPr id="18" name="TextBox 17">
              <a:extLst>
                <a:ext uri="{FF2B5EF4-FFF2-40B4-BE49-F238E27FC236}">
                  <a16:creationId xmlns:a16="http://schemas.microsoft.com/office/drawing/2014/main" id="{A5DB08DC-480D-BC75-B0CC-8BFAC9523C04}"/>
                </a:ext>
              </a:extLst>
            </p:cNvPr>
            <p:cNvSpPr txBox="1"/>
            <p:nvPr/>
          </p:nvSpPr>
          <p:spPr>
            <a:xfrm>
              <a:off x="10085129" y="1453998"/>
              <a:ext cx="976614" cy="307777"/>
            </a:xfrm>
            <a:prstGeom prst="rect">
              <a:avLst/>
            </a:prstGeom>
            <a:noFill/>
          </p:spPr>
          <p:txBody>
            <a:bodyPr wrap="none" rtlCol="0">
              <a:spAutoFit/>
            </a:bodyPr>
            <a:lstStyle/>
            <a:p>
              <a:r>
                <a:rPr lang="en-US" sz="1400" dirty="0">
                  <a:solidFill>
                    <a:srgbClr val="0070C0"/>
                  </a:solidFill>
                  <a:latin typeface="Garamond" panose="02020404030301010803" pitchFamily="18" charset="0"/>
                </a:rPr>
                <a:t>Bow Shock</a:t>
              </a:r>
              <a:endParaRPr lang="sv-SE" sz="1400" dirty="0">
                <a:solidFill>
                  <a:srgbClr val="0070C0"/>
                </a:solidFill>
                <a:latin typeface="Garamond" panose="02020404030301010803" pitchFamily="18" charset="0"/>
              </a:endParaRPr>
            </a:p>
          </p:txBody>
        </p:sp>
        <p:pic>
          <p:nvPicPr>
            <p:cNvPr id="19" name="Picture 4" descr="ÎÏÎ¿ÏÎ­Î»ÎµÏÎ¼Î± ÎµÎ¹ÎºÏÎ½Î±Ï Î³Î¹Î± circle half black">
              <a:extLst>
                <a:ext uri="{FF2B5EF4-FFF2-40B4-BE49-F238E27FC236}">
                  <a16:creationId xmlns:a16="http://schemas.microsoft.com/office/drawing/2014/main" id="{97DB85E2-D468-BF3A-2521-AF9684689BA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663427" y="3241415"/>
              <a:ext cx="341422" cy="34142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B9B8F25-5E52-7CEF-EF97-F28082D3569B}"/>
                </a:ext>
              </a:extLst>
            </p:cNvPr>
            <p:cNvSpPr txBox="1"/>
            <p:nvPr/>
          </p:nvSpPr>
          <p:spPr>
            <a:xfrm>
              <a:off x="10869491" y="3088446"/>
              <a:ext cx="584199"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Earth</a:t>
              </a:r>
              <a:endParaRPr lang="sv-SE" sz="1400" dirty="0">
                <a:solidFill>
                  <a:srgbClr val="000000"/>
                </a:solidFill>
                <a:latin typeface="Garamond" panose="02020404030301010803" pitchFamily="18" charset="0"/>
              </a:endParaRPr>
            </a:p>
          </p:txBody>
        </p:sp>
        <p:sp>
          <p:nvSpPr>
            <p:cNvPr id="25" name="5-Point Star 31">
              <a:extLst>
                <a:ext uri="{FF2B5EF4-FFF2-40B4-BE49-F238E27FC236}">
                  <a16:creationId xmlns:a16="http://schemas.microsoft.com/office/drawing/2014/main" id="{8E20835A-3928-75EC-A087-C94C5833507D}"/>
                </a:ext>
              </a:extLst>
            </p:cNvPr>
            <p:cNvSpPr/>
            <p:nvPr/>
          </p:nvSpPr>
          <p:spPr>
            <a:xfrm>
              <a:off x="8779899" y="2856196"/>
              <a:ext cx="106680" cy="106680"/>
            </a:xfrm>
            <a:prstGeom prst="star5">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5-Point Star 32">
              <a:extLst>
                <a:ext uri="{FF2B5EF4-FFF2-40B4-BE49-F238E27FC236}">
                  <a16:creationId xmlns:a16="http://schemas.microsoft.com/office/drawing/2014/main" id="{4046545E-7F94-E7AD-A322-6E1D51E0F68E}"/>
                </a:ext>
              </a:extLst>
            </p:cNvPr>
            <p:cNvSpPr/>
            <p:nvPr/>
          </p:nvSpPr>
          <p:spPr>
            <a:xfrm>
              <a:off x="8985639" y="2520916"/>
              <a:ext cx="106680" cy="106680"/>
            </a:xfrm>
            <a:prstGeom prst="star5">
              <a:avLst/>
            </a:prstGeom>
            <a:solidFill>
              <a:srgbClr val="1D8DB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5-Point Star 33">
              <a:extLst>
                <a:ext uri="{FF2B5EF4-FFF2-40B4-BE49-F238E27FC236}">
                  <a16:creationId xmlns:a16="http://schemas.microsoft.com/office/drawing/2014/main" id="{B4CCA6DC-9639-52A3-9594-29219F2CDBCD}"/>
                </a:ext>
              </a:extLst>
            </p:cNvPr>
            <p:cNvSpPr/>
            <p:nvPr/>
          </p:nvSpPr>
          <p:spPr>
            <a:xfrm>
              <a:off x="8726559" y="3409916"/>
              <a:ext cx="106680" cy="106680"/>
            </a:xfrm>
            <a:prstGeom prst="star5">
              <a:avLst/>
            </a:prstGeom>
            <a:solidFill>
              <a:srgbClr val="1D8DB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5-Point Star 34">
              <a:extLst>
                <a:ext uri="{FF2B5EF4-FFF2-40B4-BE49-F238E27FC236}">
                  <a16:creationId xmlns:a16="http://schemas.microsoft.com/office/drawing/2014/main" id="{9EB71B83-965B-3ED8-2C88-29ADF83E7C9A}"/>
                </a:ext>
              </a:extLst>
            </p:cNvPr>
            <p:cNvSpPr/>
            <p:nvPr/>
          </p:nvSpPr>
          <p:spPr>
            <a:xfrm>
              <a:off x="8414139" y="3115276"/>
              <a:ext cx="106680" cy="106680"/>
            </a:xfrm>
            <a:prstGeom prst="star5">
              <a:avLst/>
            </a:prstGeom>
            <a:solidFill>
              <a:srgbClr val="1D8DB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TextBox 28">
              <a:extLst>
                <a:ext uri="{FF2B5EF4-FFF2-40B4-BE49-F238E27FC236}">
                  <a16:creationId xmlns:a16="http://schemas.microsoft.com/office/drawing/2014/main" id="{9F0D800F-1CE5-5F1F-0582-6DEF41979B8C}"/>
                </a:ext>
              </a:extLst>
            </p:cNvPr>
            <p:cNvSpPr txBox="1"/>
            <p:nvPr/>
          </p:nvSpPr>
          <p:spPr>
            <a:xfrm>
              <a:off x="8894155" y="2671976"/>
              <a:ext cx="396327" cy="276999"/>
            </a:xfrm>
            <a:prstGeom prst="rect">
              <a:avLst/>
            </a:prstGeom>
            <a:noFill/>
          </p:spPr>
          <p:txBody>
            <a:bodyPr wrap="none" rtlCol="0">
              <a:spAutoFit/>
            </a:bodyPr>
            <a:lstStyle/>
            <a:p>
              <a:r>
                <a:rPr lang="en-US" sz="1200" dirty="0">
                  <a:solidFill>
                    <a:srgbClr val="000000"/>
                  </a:solidFill>
                  <a:latin typeface="Garamond" panose="02020404030301010803" pitchFamily="18" charset="0"/>
                </a:rPr>
                <a:t>Jets</a:t>
              </a:r>
              <a:endParaRPr lang="sv-SE" sz="1200" dirty="0">
                <a:solidFill>
                  <a:srgbClr val="000000"/>
                </a:solidFill>
                <a:latin typeface="Garamond" panose="02020404030301010803" pitchFamily="18" charset="0"/>
              </a:endParaRPr>
            </a:p>
          </p:txBody>
        </p:sp>
        <p:sp>
          <p:nvSpPr>
            <p:cNvPr id="30" name="TextBox 29">
              <a:extLst>
                <a:ext uri="{FF2B5EF4-FFF2-40B4-BE49-F238E27FC236}">
                  <a16:creationId xmlns:a16="http://schemas.microsoft.com/office/drawing/2014/main" id="{E7619C80-5AF9-ACA1-4ABF-776641EF9FFB}"/>
                </a:ext>
              </a:extLst>
            </p:cNvPr>
            <p:cNvSpPr txBox="1"/>
            <p:nvPr/>
          </p:nvSpPr>
          <p:spPr>
            <a:xfrm>
              <a:off x="9158787" y="2364944"/>
              <a:ext cx="574196" cy="292388"/>
            </a:xfrm>
            <a:prstGeom prst="rect">
              <a:avLst/>
            </a:prstGeom>
            <a:noFill/>
            <a:ln>
              <a:solidFill>
                <a:srgbClr val="FF0000"/>
              </a:solidFill>
            </a:ln>
          </p:spPr>
          <p:txBody>
            <a:bodyPr wrap="none" rtlCol="0">
              <a:spAutoFit/>
            </a:bodyPr>
            <a:lstStyle/>
            <a:p>
              <a:r>
                <a:rPr lang="sv-SE" sz="1300" b="1" dirty="0">
                  <a:solidFill>
                    <a:srgbClr val="FF0000"/>
                  </a:solidFill>
                </a:rPr>
                <a:t>MMS</a:t>
              </a:r>
            </a:p>
          </p:txBody>
        </p:sp>
        <p:sp>
          <p:nvSpPr>
            <p:cNvPr id="31" name="5-Point Star 37">
              <a:extLst>
                <a:ext uri="{FF2B5EF4-FFF2-40B4-BE49-F238E27FC236}">
                  <a16:creationId xmlns:a16="http://schemas.microsoft.com/office/drawing/2014/main" id="{B5A9BFA3-AAB0-55F1-B842-985E8CCF6968}"/>
                </a:ext>
              </a:extLst>
            </p:cNvPr>
            <p:cNvSpPr/>
            <p:nvPr/>
          </p:nvSpPr>
          <p:spPr>
            <a:xfrm>
              <a:off x="8980559" y="3470620"/>
              <a:ext cx="106680" cy="106680"/>
            </a:xfrm>
            <a:prstGeom prst="star5">
              <a:avLst/>
            </a:prstGeom>
            <a:solidFill>
              <a:srgbClr val="1D8DB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5-Point Star 38">
              <a:extLst>
                <a:ext uri="{FF2B5EF4-FFF2-40B4-BE49-F238E27FC236}">
                  <a16:creationId xmlns:a16="http://schemas.microsoft.com/office/drawing/2014/main" id="{4BD01054-6341-C2E3-CF28-0552B2F8D88E}"/>
                </a:ext>
              </a:extLst>
            </p:cNvPr>
            <p:cNvSpPr/>
            <p:nvPr/>
          </p:nvSpPr>
          <p:spPr>
            <a:xfrm>
              <a:off x="8340479" y="3455636"/>
              <a:ext cx="106680" cy="106680"/>
            </a:xfrm>
            <a:prstGeom prst="star5">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5-Point Star 39">
              <a:extLst>
                <a:ext uri="{FF2B5EF4-FFF2-40B4-BE49-F238E27FC236}">
                  <a16:creationId xmlns:a16="http://schemas.microsoft.com/office/drawing/2014/main" id="{5CAE45E3-7E95-F6B1-48AF-3070E9555048}"/>
                </a:ext>
              </a:extLst>
            </p:cNvPr>
            <p:cNvSpPr/>
            <p:nvPr/>
          </p:nvSpPr>
          <p:spPr>
            <a:xfrm>
              <a:off x="8568009" y="2693928"/>
              <a:ext cx="106680" cy="106680"/>
            </a:xfrm>
            <a:prstGeom prst="star5">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5-Point Star 40">
              <a:extLst>
                <a:ext uri="{FF2B5EF4-FFF2-40B4-BE49-F238E27FC236}">
                  <a16:creationId xmlns:a16="http://schemas.microsoft.com/office/drawing/2014/main" id="{431CD1B7-A00C-94FE-0571-2533E8BFF31F}"/>
                </a:ext>
              </a:extLst>
            </p:cNvPr>
            <p:cNvSpPr/>
            <p:nvPr/>
          </p:nvSpPr>
          <p:spPr>
            <a:xfrm>
              <a:off x="9248612" y="2749000"/>
              <a:ext cx="106680" cy="106680"/>
            </a:xfrm>
            <a:prstGeom prst="star5">
              <a:avLst/>
            </a:prstGeom>
            <a:solidFill>
              <a:srgbClr val="1D8DB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5-Point Star 42">
              <a:extLst>
                <a:ext uri="{FF2B5EF4-FFF2-40B4-BE49-F238E27FC236}">
                  <a16:creationId xmlns:a16="http://schemas.microsoft.com/office/drawing/2014/main" id="{9FA164B2-408A-81B4-A46E-2BFA4A631747}"/>
                </a:ext>
              </a:extLst>
            </p:cNvPr>
            <p:cNvSpPr/>
            <p:nvPr/>
          </p:nvSpPr>
          <p:spPr>
            <a:xfrm>
              <a:off x="8930627" y="3146551"/>
              <a:ext cx="106680" cy="106680"/>
            </a:xfrm>
            <a:prstGeom prst="star5">
              <a:avLst/>
            </a:prstGeom>
            <a:solidFill>
              <a:srgbClr val="1D8DB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TextBox 38">
              <a:extLst>
                <a:ext uri="{FF2B5EF4-FFF2-40B4-BE49-F238E27FC236}">
                  <a16:creationId xmlns:a16="http://schemas.microsoft.com/office/drawing/2014/main" id="{C84EC0E9-05E1-BA3D-8E58-94FFFEAB7106}"/>
                </a:ext>
              </a:extLst>
            </p:cNvPr>
            <p:cNvSpPr txBox="1"/>
            <p:nvPr/>
          </p:nvSpPr>
          <p:spPr>
            <a:xfrm>
              <a:off x="8627499" y="1429529"/>
              <a:ext cx="1133290" cy="292388"/>
            </a:xfrm>
            <a:prstGeom prst="rect">
              <a:avLst/>
            </a:prstGeom>
            <a:noFill/>
          </p:spPr>
          <p:txBody>
            <a:bodyPr wrap="square" rtlCol="0">
              <a:spAutoFit/>
            </a:bodyPr>
            <a:lstStyle/>
            <a:p>
              <a:r>
                <a:rPr lang="en-US" sz="1300" dirty="0">
                  <a:latin typeface="Garamond" panose="02020404030301010803" pitchFamily="18" charset="0"/>
                </a:rPr>
                <a:t>Quasi-Parallel</a:t>
              </a:r>
              <a:endParaRPr lang="sv-SE" sz="1300" dirty="0">
                <a:latin typeface="Garamond" panose="02020404030301010803" pitchFamily="18" charset="0"/>
              </a:endParaRPr>
            </a:p>
          </p:txBody>
        </p:sp>
        <p:sp>
          <p:nvSpPr>
            <p:cNvPr id="40" name="Rectangle 39">
              <a:extLst>
                <a:ext uri="{FF2B5EF4-FFF2-40B4-BE49-F238E27FC236}">
                  <a16:creationId xmlns:a16="http://schemas.microsoft.com/office/drawing/2014/main" id="{0344B844-E08E-FE17-DBDB-ABCCB6950DEC}"/>
                </a:ext>
              </a:extLst>
            </p:cNvPr>
            <p:cNvSpPr/>
            <p:nvPr/>
          </p:nvSpPr>
          <p:spPr>
            <a:xfrm>
              <a:off x="8627499" y="1628069"/>
              <a:ext cx="1574834" cy="292388"/>
            </a:xfrm>
            <a:prstGeom prst="rect">
              <a:avLst/>
            </a:prstGeom>
          </p:spPr>
          <p:txBody>
            <a:bodyPr wrap="square">
              <a:spAutoFit/>
            </a:bodyPr>
            <a:lstStyle/>
            <a:p>
              <a:r>
                <a:rPr lang="en-US" sz="1300" dirty="0">
                  <a:solidFill>
                    <a:srgbClr val="FF0000"/>
                  </a:solidFill>
                  <a:latin typeface="Garamond" panose="02020404030301010803" pitchFamily="18" charset="0"/>
                </a:rPr>
                <a:t>Quasi-Perpendicular</a:t>
              </a:r>
              <a:endParaRPr lang="sv-SE" sz="1300" dirty="0">
                <a:solidFill>
                  <a:srgbClr val="FF0000"/>
                </a:solidFill>
                <a:latin typeface="Garamond" panose="02020404030301010803" pitchFamily="18" charset="0"/>
              </a:endParaRPr>
            </a:p>
          </p:txBody>
        </p:sp>
      </p:grpSp>
      <p:sp>
        <p:nvSpPr>
          <p:cNvPr id="41" name="TextBox 40">
            <a:extLst>
              <a:ext uri="{FF2B5EF4-FFF2-40B4-BE49-F238E27FC236}">
                <a16:creationId xmlns:a16="http://schemas.microsoft.com/office/drawing/2014/main" id="{4630D31E-F642-4ABA-8680-E352A7631FF9}"/>
              </a:ext>
            </a:extLst>
          </p:cNvPr>
          <p:cNvSpPr txBox="1"/>
          <p:nvPr/>
        </p:nvSpPr>
        <p:spPr>
          <a:xfrm>
            <a:off x="5451893" y="3584889"/>
            <a:ext cx="604653" cy="338554"/>
          </a:xfrm>
          <a:prstGeom prst="rect">
            <a:avLst/>
          </a:prstGeom>
          <a:noFill/>
          <a:ln>
            <a:solidFill>
              <a:srgbClr val="FF0000"/>
            </a:solidFill>
          </a:ln>
        </p:spPr>
        <p:txBody>
          <a:bodyPr wrap="none" rtlCol="0">
            <a:spAutoFit/>
          </a:bodyPr>
          <a:lstStyle/>
          <a:p>
            <a:r>
              <a:rPr lang="sv-SE" sz="1600" dirty="0">
                <a:solidFill>
                  <a:srgbClr val="FF0000"/>
                </a:solidFill>
              </a:rPr>
              <a:t>ACE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52793A6-7267-08FA-33F3-50AF78AE3860}"/>
                  </a:ext>
                </a:extLst>
              </p:cNvPr>
              <p:cNvSpPr txBox="1"/>
              <p:nvPr/>
            </p:nvSpPr>
            <p:spPr>
              <a:xfrm>
                <a:off x="5435095" y="3244259"/>
                <a:ext cx="71029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000000"/>
                              </a:solidFill>
                              <a:latin typeface="Cambria Math" panose="02040503050406030204" pitchFamily="18" charset="0"/>
                            </a:rPr>
                          </m:ctrlPr>
                        </m:sSubPr>
                        <m:e>
                          <m:r>
                            <m:rPr>
                              <m:sty m:val="p"/>
                            </m:rPr>
                            <a:rPr lang="en-US" sz="1600" b="0" i="0" smtClean="0">
                              <a:solidFill>
                                <a:srgbClr val="000000"/>
                              </a:solidFill>
                              <a:latin typeface="Cambria Math" panose="02040503050406030204" pitchFamily="18" charset="0"/>
                            </a:rPr>
                            <m:t>L</m:t>
                          </m:r>
                        </m:e>
                        <m:sub>
                          <m:r>
                            <a:rPr lang="en-US" sz="1600" b="0" i="1" smtClean="0">
                              <a:solidFill>
                                <a:srgbClr val="000000"/>
                              </a:solidFill>
                              <a:latin typeface="Cambria Math" panose="02040503050406030204" pitchFamily="18" charset="0"/>
                            </a:rPr>
                            <m:t>1</m:t>
                          </m:r>
                        </m:sub>
                      </m:sSub>
                    </m:oMath>
                  </m:oMathPara>
                </a14:m>
                <a:endParaRPr lang="sv-SE" sz="1600" dirty="0">
                  <a:solidFill>
                    <a:srgbClr val="000000"/>
                  </a:solidFill>
                </a:endParaRPr>
              </a:p>
            </p:txBody>
          </p:sp>
        </mc:Choice>
        <mc:Fallback xmlns="">
          <p:sp>
            <p:nvSpPr>
              <p:cNvPr id="42" name="TextBox 41">
                <a:extLst>
                  <a:ext uri="{FF2B5EF4-FFF2-40B4-BE49-F238E27FC236}">
                    <a16:creationId xmlns:a16="http://schemas.microsoft.com/office/drawing/2014/main" id="{352793A6-7267-08FA-33F3-50AF78AE3860}"/>
                  </a:ext>
                </a:extLst>
              </p:cNvPr>
              <p:cNvSpPr txBox="1">
                <a:spLocks noRot="1" noChangeAspect="1" noMove="1" noResize="1" noEditPoints="1" noAdjustHandles="1" noChangeArrowheads="1" noChangeShapeType="1" noTextEdit="1"/>
              </p:cNvSpPr>
              <p:nvPr/>
            </p:nvSpPr>
            <p:spPr>
              <a:xfrm>
                <a:off x="5435095" y="3244259"/>
                <a:ext cx="710295" cy="338554"/>
              </a:xfrm>
              <a:prstGeom prst="rect">
                <a:avLst/>
              </a:prstGeom>
              <a:blipFill>
                <a:blip r:embed="rId4"/>
                <a:stretch>
                  <a:fillRect/>
                </a:stretch>
              </a:blipFill>
            </p:spPr>
            <p:txBody>
              <a:bodyPr/>
              <a:lstStyle/>
              <a:p>
                <a:r>
                  <a:rPr lang="LID4096">
                    <a:noFill/>
                  </a:rPr>
                  <a:t> </a:t>
                </a:r>
              </a:p>
            </p:txBody>
          </p:sp>
        </mc:Fallback>
      </mc:AlternateContent>
      <p:sp>
        <p:nvSpPr>
          <p:cNvPr id="46" name="TextBox 45">
            <a:extLst>
              <a:ext uri="{FF2B5EF4-FFF2-40B4-BE49-F238E27FC236}">
                <a16:creationId xmlns:a16="http://schemas.microsoft.com/office/drawing/2014/main" id="{AA983DAE-1285-CA03-B206-013A1EE73A46}"/>
              </a:ext>
            </a:extLst>
          </p:cNvPr>
          <p:cNvSpPr txBox="1"/>
          <p:nvPr/>
        </p:nvSpPr>
        <p:spPr>
          <a:xfrm>
            <a:off x="5458910" y="2973603"/>
            <a:ext cx="731290" cy="338554"/>
          </a:xfrm>
          <a:prstGeom prst="rect">
            <a:avLst/>
          </a:prstGeom>
          <a:noFill/>
          <a:ln>
            <a:solidFill>
              <a:srgbClr val="FF0000"/>
            </a:solidFill>
          </a:ln>
        </p:spPr>
        <p:txBody>
          <a:bodyPr wrap="none" rtlCol="0">
            <a:spAutoFit/>
          </a:bodyPr>
          <a:lstStyle/>
          <a:p>
            <a:r>
              <a:rPr lang="sv-SE" sz="1600" dirty="0">
                <a:solidFill>
                  <a:srgbClr val="FF0000"/>
                </a:solidFill>
              </a:rPr>
              <a:t>WIND</a:t>
            </a:r>
          </a:p>
        </p:txBody>
      </p:sp>
      <p:cxnSp>
        <p:nvCxnSpPr>
          <p:cNvPr id="51" name="Straight Arrow Connector 50">
            <a:extLst>
              <a:ext uri="{FF2B5EF4-FFF2-40B4-BE49-F238E27FC236}">
                <a16:creationId xmlns:a16="http://schemas.microsoft.com/office/drawing/2014/main" id="{76BEA105-9FCE-11EB-945A-D35599166CDD}"/>
              </a:ext>
            </a:extLst>
          </p:cNvPr>
          <p:cNvCxnSpPr>
            <a:cxnSpLocks/>
          </p:cNvCxnSpPr>
          <p:nvPr/>
        </p:nvCxnSpPr>
        <p:spPr>
          <a:xfrm>
            <a:off x="6057660" y="3463085"/>
            <a:ext cx="1931343" cy="6647"/>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608A7B8-36F2-A16F-34C3-B27DA1235B15}"/>
              </a:ext>
            </a:extLst>
          </p:cNvPr>
          <p:cNvSpPr txBox="1"/>
          <p:nvPr/>
        </p:nvSpPr>
        <p:spPr>
          <a:xfrm>
            <a:off x="6378065" y="3211683"/>
            <a:ext cx="1479892" cy="307777"/>
          </a:xfrm>
          <a:prstGeom prst="rect">
            <a:avLst/>
          </a:prstGeom>
          <a:noFill/>
        </p:spPr>
        <p:txBody>
          <a:bodyPr wrap="none" rtlCol="0">
            <a:spAutoFit/>
          </a:bodyPr>
          <a:lstStyle/>
          <a:p>
            <a:r>
              <a:rPr lang="en-US" sz="1400" dirty="0">
                <a:solidFill>
                  <a:srgbClr val="000000"/>
                </a:solidFill>
              </a:rPr>
              <a:t>Classify with ML</a:t>
            </a:r>
            <a:endParaRPr lang="LID4096" sz="1400" dirty="0">
              <a:solidFill>
                <a:srgbClr val="000000"/>
              </a:solidFill>
            </a:endParaRPr>
          </a:p>
        </p:txBody>
      </p:sp>
      <p:sp>
        <p:nvSpPr>
          <p:cNvPr id="53" name="Rectangle 52">
            <a:extLst>
              <a:ext uri="{FF2B5EF4-FFF2-40B4-BE49-F238E27FC236}">
                <a16:creationId xmlns:a16="http://schemas.microsoft.com/office/drawing/2014/main" id="{4777933A-8314-0AE3-160F-3676A263C4D9}"/>
              </a:ext>
            </a:extLst>
          </p:cNvPr>
          <p:cNvSpPr/>
          <p:nvPr/>
        </p:nvSpPr>
        <p:spPr>
          <a:xfrm>
            <a:off x="339634" y="740964"/>
            <a:ext cx="5972757" cy="5777174"/>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4" name="Rectangle 53">
            <a:extLst>
              <a:ext uri="{FF2B5EF4-FFF2-40B4-BE49-F238E27FC236}">
                <a16:creationId xmlns:a16="http://schemas.microsoft.com/office/drawing/2014/main" id="{AE11DCD5-79FA-E75D-3CFA-70C14DAE76E0}"/>
              </a:ext>
            </a:extLst>
          </p:cNvPr>
          <p:cNvSpPr/>
          <p:nvPr/>
        </p:nvSpPr>
        <p:spPr>
          <a:xfrm>
            <a:off x="6324570" y="740964"/>
            <a:ext cx="5649101" cy="5777174"/>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8" name="Picture 2" descr="File:FP Satellite icon.svg - Wikimedia Commons">
            <a:extLst>
              <a:ext uri="{FF2B5EF4-FFF2-40B4-BE49-F238E27FC236}">
                <a16:creationId xmlns:a16="http://schemas.microsoft.com/office/drawing/2014/main" id="{D897C4A5-C276-E5F9-92D3-95AE54C367A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067475" y="3229788"/>
            <a:ext cx="384418" cy="38442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File:FP Satellite icon.svg - Wikimedia Commons">
            <a:extLst>
              <a:ext uri="{FF2B5EF4-FFF2-40B4-BE49-F238E27FC236}">
                <a16:creationId xmlns:a16="http://schemas.microsoft.com/office/drawing/2014/main" id="{1028C600-FBD4-C95D-109C-2ECB00F5080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455442" y="3688591"/>
            <a:ext cx="384418" cy="384424"/>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a:extLst>
              <a:ext uri="{FF2B5EF4-FFF2-40B4-BE49-F238E27FC236}">
                <a16:creationId xmlns:a16="http://schemas.microsoft.com/office/drawing/2014/main" id="{FFFB7CB6-5CD0-B996-218F-E127B4AFBD7A}"/>
              </a:ext>
            </a:extLst>
          </p:cNvPr>
          <p:cNvCxnSpPr>
            <a:cxnSpLocks/>
          </p:cNvCxnSpPr>
          <p:nvPr/>
        </p:nvCxnSpPr>
        <p:spPr>
          <a:xfrm>
            <a:off x="2887133" y="3442208"/>
            <a:ext cx="1422400" cy="0"/>
          </a:xfrm>
          <a:prstGeom prst="straightConnector1">
            <a:avLst/>
          </a:prstGeom>
          <a:ln>
            <a:solidFill>
              <a:srgbClr val="FF3B3B"/>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2849DCB-DD23-F2E6-FF4C-2FAF0075A9B7}"/>
              </a:ext>
            </a:extLst>
          </p:cNvPr>
          <p:cNvCxnSpPr>
            <a:cxnSpLocks/>
          </p:cNvCxnSpPr>
          <p:nvPr/>
        </p:nvCxnSpPr>
        <p:spPr>
          <a:xfrm>
            <a:off x="2887133" y="2635428"/>
            <a:ext cx="1422400" cy="0"/>
          </a:xfrm>
          <a:prstGeom prst="straightConnector1">
            <a:avLst/>
          </a:prstGeom>
          <a:ln>
            <a:solidFill>
              <a:srgbClr val="FF3B3B"/>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8862492-48F5-E9C7-52CF-14F8AE3D538D}"/>
              </a:ext>
            </a:extLst>
          </p:cNvPr>
          <p:cNvCxnSpPr>
            <a:cxnSpLocks/>
          </p:cNvCxnSpPr>
          <p:nvPr/>
        </p:nvCxnSpPr>
        <p:spPr>
          <a:xfrm>
            <a:off x="2887133" y="3038818"/>
            <a:ext cx="1422400" cy="0"/>
          </a:xfrm>
          <a:prstGeom prst="straightConnector1">
            <a:avLst/>
          </a:prstGeom>
          <a:ln>
            <a:solidFill>
              <a:srgbClr val="FF3B3B"/>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B26AE84-D5A6-941A-3F74-EB02A5663CB0}"/>
              </a:ext>
            </a:extLst>
          </p:cNvPr>
          <p:cNvCxnSpPr>
            <a:cxnSpLocks/>
          </p:cNvCxnSpPr>
          <p:nvPr/>
        </p:nvCxnSpPr>
        <p:spPr>
          <a:xfrm>
            <a:off x="2887133" y="4248989"/>
            <a:ext cx="1422400" cy="0"/>
          </a:xfrm>
          <a:prstGeom prst="straightConnector1">
            <a:avLst/>
          </a:prstGeom>
          <a:ln>
            <a:solidFill>
              <a:srgbClr val="FF3B3B"/>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7F1828A-F189-41A9-DFDB-0ACE70901D4B}"/>
              </a:ext>
            </a:extLst>
          </p:cNvPr>
          <p:cNvCxnSpPr>
            <a:cxnSpLocks/>
          </p:cNvCxnSpPr>
          <p:nvPr/>
        </p:nvCxnSpPr>
        <p:spPr>
          <a:xfrm>
            <a:off x="2887133" y="3845598"/>
            <a:ext cx="1422400" cy="0"/>
          </a:xfrm>
          <a:prstGeom prst="straightConnector1">
            <a:avLst/>
          </a:prstGeom>
          <a:ln>
            <a:solidFill>
              <a:srgbClr val="FF3B3B"/>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31AE853-1A12-BD4C-3BC8-1999CE7A9EFF}"/>
              </a:ext>
            </a:extLst>
          </p:cNvPr>
          <p:cNvSpPr txBox="1"/>
          <p:nvPr/>
        </p:nvSpPr>
        <p:spPr>
          <a:xfrm>
            <a:off x="2755794" y="2159143"/>
            <a:ext cx="1685077" cy="369332"/>
          </a:xfrm>
          <a:prstGeom prst="rect">
            <a:avLst/>
          </a:prstGeom>
          <a:noFill/>
        </p:spPr>
        <p:txBody>
          <a:bodyPr wrap="none" rtlCol="0">
            <a:spAutoFit/>
          </a:bodyPr>
          <a:lstStyle/>
          <a:p>
            <a:r>
              <a:rPr lang="en-US" dirty="0">
                <a:solidFill>
                  <a:srgbClr val="FF0000"/>
                </a:solidFill>
              </a:rPr>
              <a:t>The solar wind</a:t>
            </a:r>
            <a:endParaRPr lang="LID4096" dirty="0">
              <a:solidFill>
                <a:srgbClr val="FF0000"/>
              </a:solidFill>
            </a:endParaRPr>
          </a:p>
        </p:txBody>
      </p:sp>
    </p:spTree>
    <p:extLst>
      <p:ext uri="{BB962C8B-B14F-4D97-AF65-F5344CB8AC3E}">
        <p14:creationId xmlns:p14="http://schemas.microsoft.com/office/powerpoint/2010/main" val="282508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6" grpId="0" animBg="1"/>
      <p:bldP spid="5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Classifying jets with Neural Networks</a:t>
            </a:r>
            <a:endParaRPr lang="sv-SE" dirty="0"/>
          </a:p>
        </p:txBody>
      </p:sp>
      <p:sp>
        <p:nvSpPr>
          <p:cNvPr id="10" name="TextBox 9">
            <a:extLst>
              <a:ext uri="{FF2B5EF4-FFF2-40B4-BE49-F238E27FC236}">
                <a16:creationId xmlns:a16="http://schemas.microsoft.com/office/drawing/2014/main" id="{132B1AB3-9CC2-E1E5-6E5C-5ABD49CCBE82}"/>
              </a:ext>
            </a:extLst>
          </p:cNvPr>
          <p:cNvSpPr txBox="1"/>
          <p:nvPr/>
        </p:nvSpPr>
        <p:spPr>
          <a:xfrm>
            <a:off x="-65714" y="6386747"/>
            <a:ext cx="616171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000000"/>
                </a:solidFill>
                <a:effectLst/>
                <a:uLnTx/>
                <a:uFillTx/>
                <a:latin typeface="Arial" panose="020B0604020202020204"/>
                <a:ea typeface="+mn-ea"/>
                <a:cs typeface="+mn-cs"/>
              </a:rPr>
              <a:t>Raptis</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Aminalragia-Giamini</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et al. (2020) | Front. Astron. Space Sci</a:t>
            </a:r>
          </a:p>
        </p:txBody>
      </p:sp>
      <p:pic>
        <p:nvPicPr>
          <p:cNvPr id="32" name="Picture 31" descr="A picture containing light, knife&#10;&#10;Description automatically generated">
            <a:extLst>
              <a:ext uri="{FF2B5EF4-FFF2-40B4-BE49-F238E27FC236}">
                <a16:creationId xmlns:a16="http://schemas.microsoft.com/office/drawing/2014/main" id="{E9DAD72D-96AD-EA3F-B0B7-8ABF474AD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136" y="702558"/>
            <a:ext cx="7127739" cy="5682498"/>
          </a:xfrm>
          <a:prstGeom prst="rect">
            <a:avLst/>
          </a:prstGeom>
        </p:spPr>
      </p:pic>
      <p:sp>
        <p:nvSpPr>
          <p:cNvPr id="34" name="TextBox 33">
            <a:extLst>
              <a:ext uri="{FF2B5EF4-FFF2-40B4-BE49-F238E27FC236}">
                <a16:creationId xmlns:a16="http://schemas.microsoft.com/office/drawing/2014/main" id="{6AED5477-9746-86A9-85B0-D56050045AB5}"/>
              </a:ext>
            </a:extLst>
          </p:cNvPr>
          <p:cNvSpPr txBox="1"/>
          <p:nvPr/>
        </p:nvSpPr>
        <p:spPr>
          <a:xfrm>
            <a:off x="1795655" y="2656075"/>
            <a:ext cx="1184940" cy="923330"/>
          </a:xfrm>
          <a:prstGeom prst="rect">
            <a:avLst/>
          </a:prstGeom>
          <a:noFill/>
        </p:spPr>
        <p:txBody>
          <a:bodyPr wrap="none" rtlCol="0">
            <a:spAutoFit/>
          </a:bodyPr>
          <a:lstStyle/>
          <a:p>
            <a:pPr algn="ctr"/>
            <a:r>
              <a:rPr lang="en-US" b="0" dirty="0">
                <a:solidFill>
                  <a:srgbClr val="000000"/>
                </a:solidFill>
              </a:rPr>
              <a:t>Upstream</a:t>
            </a:r>
          </a:p>
          <a:p>
            <a:pPr algn="ctr"/>
            <a:r>
              <a:rPr lang="en-US" dirty="0">
                <a:solidFill>
                  <a:srgbClr val="000000"/>
                </a:solidFill>
              </a:rPr>
              <a:t>SW</a:t>
            </a:r>
            <a:endParaRPr lang="en-US" b="0" dirty="0">
              <a:solidFill>
                <a:srgbClr val="000000"/>
              </a:solidFill>
            </a:endParaRPr>
          </a:p>
          <a:p>
            <a:pPr algn="ctr"/>
            <a:r>
              <a:rPr lang="en-US" b="0" dirty="0">
                <a:solidFill>
                  <a:srgbClr val="000000"/>
                </a:solidFill>
              </a:rPr>
              <a:t>L1 OMNI</a:t>
            </a:r>
          </a:p>
        </p:txBody>
      </p:sp>
      <p:sp>
        <p:nvSpPr>
          <p:cNvPr id="35" name="TextBox 34">
            <a:extLst>
              <a:ext uri="{FF2B5EF4-FFF2-40B4-BE49-F238E27FC236}">
                <a16:creationId xmlns:a16="http://schemas.microsoft.com/office/drawing/2014/main" id="{8BA3403B-6AF0-B921-8E0D-2A129C60D5FB}"/>
              </a:ext>
            </a:extLst>
          </p:cNvPr>
          <p:cNvSpPr txBox="1"/>
          <p:nvPr/>
        </p:nvSpPr>
        <p:spPr>
          <a:xfrm>
            <a:off x="9803875" y="2656075"/>
            <a:ext cx="1479892" cy="923330"/>
          </a:xfrm>
          <a:prstGeom prst="rect">
            <a:avLst/>
          </a:prstGeom>
          <a:noFill/>
        </p:spPr>
        <p:txBody>
          <a:bodyPr wrap="none" rtlCol="0">
            <a:spAutoFit/>
          </a:bodyPr>
          <a:lstStyle/>
          <a:p>
            <a:pPr algn="ctr"/>
            <a:r>
              <a:rPr lang="en-US" b="0" dirty="0">
                <a:solidFill>
                  <a:srgbClr val="000000"/>
                </a:solidFill>
              </a:rPr>
              <a:t>Downstream</a:t>
            </a:r>
          </a:p>
          <a:p>
            <a:pPr algn="ctr"/>
            <a:r>
              <a:rPr lang="en-US" dirty="0">
                <a:solidFill>
                  <a:srgbClr val="000000"/>
                </a:solidFill>
              </a:rPr>
              <a:t>MSH</a:t>
            </a:r>
            <a:endParaRPr lang="en-US" b="0" dirty="0">
              <a:solidFill>
                <a:srgbClr val="000000"/>
              </a:solidFill>
            </a:endParaRPr>
          </a:p>
          <a:p>
            <a:pPr algn="ctr"/>
            <a:r>
              <a:rPr lang="en-US" b="0" dirty="0">
                <a:solidFill>
                  <a:srgbClr val="000000"/>
                </a:solidFill>
              </a:rPr>
              <a:t>MMS</a:t>
            </a:r>
          </a:p>
        </p:txBody>
      </p:sp>
    </p:spTree>
    <p:extLst>
      <p:ext uri="{BB962C8B-B14F-4D97-AF65-F5344CB8AC3E}">
        <p14:creationId xmlns:p14="http://schemas.microsoft.com/office/powerpoint/2010/main" val="362337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Forecasting of DST index</a:t>
            </a:r>
          </a:p>
          <a:p>
            <a:pPr marL="0" indent="0" algn="ctr">
              <a:buNone/>
            </a:pPr>
            <a:r>
              <a:rPr lang="en-US" sz="3400" dirty="0"/>
              <a:t>(Regression problem)</a:t>
            </a:r>
          </a:p>
        </p:txBody>
      </p:sp>
      <p:pic>
        <p:nvPicPr>
          <p:cNvPr id="3" name="Picture 2" descr="Hands-On Learning 1080x1080 - Regina Catholic Education Center">
            <a:extLst>
              <a:ext uri="{FF2B5EF4-FFF2-40B4-BE49-F238E27FC236}">
                <a16:creationId xmlns:a16="http://schemas.microsoft.com/office/drawing/2014/main" id="{BE5E325E-D392-4372-0764-13B4254B7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364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Prediction of the </a:t>
            </a:r>
            <a:r>
              <a:rPr lang="en-US" dirty="0" err="1"/>
              <a:t>Dst</a:t>
            </a:r>
            <a:r>
              <a:rPr lang="en-US" dirty="0"/>
              <a:t> index</a:t>
            </a:r>
            <a:endParaRPr lang="sv-SE" dirty="0"/>
          </a:p>
        </p:txBody>
      </p:sp>
      <p:sp>
        <p:nvSpPr>
          <p:cNvPr id="2" name="TextBox 1"/>
          <p:cNvSpPr txBox="1"/>
          <p:nvPr/>
        </p:nvSpPr>
        <p:spPr>
          <a:xfrm>
            <a:off x="1419726" y="2009274"/>
            <a:ext cx="7868653" cy="3814010"/>
          </a:xfrm>
          <a:prstGeom prst="rect">
            <a:avLst/>
          </a:prstGeom>
        </p:spPr>
        <p:txBody>
          <a:bodyPr wrap="square" rtlCol="0">
            <a:spAutoFit/>
          </a:bodyPr>
          <a:lstStyle/>
          <a:p>
            <a:endParaRPr lang="sv-SE" dirty="0"/>
          </a:p>
        </p:txBody>
      </p:sp>
      <p:sp>
        <p:nvSpPr>
          <p:cNvPr id="4" name="Rectangle 3"/>
          <p:cNvSpPr/>
          <p:nvPr/>
        </p:nvSpPr>
        <p:spPr>
          <a:xfrm>
            <a:off x="599573" y="1565248"/>
            <a:ext cx="10992853" cy="1785104"/>
          </a:xfrm>
          <a:prstGeom prst="rect">
            <a:avLst/>
          </a:prstGeom>
        </p:spPr>
        <p:txBody>
          <a:bodyPr wrap="square">
            <a:spAutoFit/>
          </a:bodyPr>
          <a:lstStyle/>
          <a:p>
            <a:pPr algn="ctr"/>
            <a:r>
              <a:rPr lang="en-US" sz="2200" b="1" dirty="0">
                <a:solidFill>
                  <a:srgbClr val="000000"/>
                </a:solidFill>
              </a:rPr>
              <a:t>“average disturbance field at the Earth's equator from four low-latitude magnetic observatories”</a:t>
            </a:r>
            <a:endParaRPr lang="en-US" sz="2200" dirty="0">
              <a:solidFill>
                <a:srgbClr val="000000"/>
              </a:solidFill>
            </a:endParaRPr>
          </a:p>
          <a:p>
            <a:pPr algn="just"/>
            <a:endParaRPr lang="en-US" sz="2200" dirty="0">
              <a:solidFill>
                <a:srgbClr val="000000"/>
              </a:solidFill>
            </a:endParaRPr>
          </a:p>
          <a:p>
            <a:pPr algn="just"/>
            <a:r>
              <a:rPr lang="en-US" sz="2200" dirty="0">
                <a:solidFill>
                  <a:srgbClr val="000000"/>
                </a:solidFill>
              </a:rPr>
              <a:t>The value of </a:t>
            </a:r>
            <a:r>
              <a:rPr lang="en-US" sz="2200" dirty="0" err="1">
                <a:solidFill>
                  <a:srgbClr val="000000"/>
                </a:solidFill>
              </a:rPr>
              <a:t>Dst</a:t>
            </a:r>
            <a:r>
              <a:rPr lang="en-US" sz="2200" dirty="0">
                <a:solidFill>
                  <a:srgbClr val="000000"/>
                </a:solidFill>
              </a:rPr>
              <a:t> along with its pattern (sharpness, duration, etc.) provide a profile for the </a:t>
            </a:r>
            <a:r>
              <a:rPr lang="en-US" sz="2200" b="1" dirty="0">
                <a:solidFill>
                  <a:srgbClr val="000000"/>
                </a:solidFill>
              </a:rPr>
              <a:t>geomagnetic storm</a:t>
            </a:r>
            <a:endParaRPr lang="sv-SE" sz="2200" b="1" dirty="0">
              <a:solidFill>
                <a:srgbClr val="000000"/>
              </a:solidFill>
            </a:endParaRPr>
          </a:p>
        </p:txBody>
      </p:sp>
      <p:pic>
        <p:nvPicPr>
          <p:cNvPr id="1026" name="Picture 2" descr="AER Dst Index | AER | Weather Risk Assess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535" y="3507649"/>
            <a:ext cx="6010660" cy="30053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113496" y="4045287"/>
            <a:ext cx="2959283"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u="sng" dirty="0">
                <a:solidFill>
                  <a:srgbClr val="FF0000"/>
                </a:solidFill>
              </a:rPr>
              <a:t>Recap questions</a:t>
            </a:r>
          </a:p>
          <a:p>
            <a:pPr algn="ctr"/>
            <a:endParaRPr lang="en-US" dirty="0">
              <a:solidFill>
                <a:srgbClr val="FF0000"/>
              </a:solidFill>
            </a:endParaRPr>
          </a:p>
          <a:p>
            <a:r>
              <a:rPr lang="en-US" dirty="0">
                <a:solidFill>
                  <a:srgbClr val="FF0000"/>
                </a:solidFill>
              </a:rPr>
              <a:t>Why we call this a regression problem ??</a:t>
            </a:r>
          </a:p>
          <a:p>
            <a:endParaRPr lang="en-US" dirty="0">
              <a:solidFill>
                <a:srgbClr val="FF0000"/>
              </a:solidFill>
            </a:endParaRPr>
          </a:p>
          <a:p>
            <a:r>
              <a:rPr lang="en-US" dirty="0">
                <a:solidFill>
                  <a:srgbClr val="FF0000"/>
                </a:solidFill>
              </a:rPr>
              <a:t>What would a classification problem be here ? </a:t>
            </a:r>
            <a:endParaRPr lang="sv-SE" dirty="0">
              <a:solidFill>
                <a:srgbClr val="FF0000"/>
              </a:solidFill>
            </a:endParaRPr>
          </a:p>
        </p:txBody>
      </p:sp>
    </p:spTree>
    <p:extLst>
      <p:ext uri="{BB962C8B-B14F-4D97-AF65-F5344CB8AC3E}">
        <p14:creationId xmlns:p14="http://schemas.microsoft.com/office/powerpoint/2010/main" val="203454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Supervised Learning</a:t>
            </a:r>
          </a:p>
          <a:p>
            <a:pPr marL="0" indent="0" algn="ctr">
              <a:buNone/>
            </a:pPr>
            <a:r>
              <a:rPr lang="en-US" sz="3400" dirty="0"/>
              <a:t>using</a:t>
            </a:r>
          </a:p>
          <a:p>
            <a:pPr marL="0" indent="0" algn="ctr">
              <a:buNone/>
            </a:pPr>
            <a:r>
              <a:rPr lang="en-US" sz="3400" dirty="0"/>
              <a:t>Neural Networks</a:t>
            </a:r>
          </a:p>
        </p:txBody>
      </p:sp>
    </p:spTree>
    <p:extLst>
      <p:ext uri="{BB962C8B-B14F-4D97-AF65-F5344CB8AC3E}">
        <p14:creationId xmlns:p14="http://schemas.microsoft.com/office/powerpoint/2010/main" val="17656202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ands-On Learning 1080x1080 - Regina Catholic Education Center">
            <a:extLst>
              <a:ext uri="{FF2B5EF4-FFF2-40B4-BE49-F238E27FC236}">
                <a16:creationId xmlns:a16="http://schemas.microsoft.com/office/drawing/2014/main" id="{DF016CA8-FE20-2662-35F5-02F200022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437" y="6494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B05E1F-D8CE-44D8-9BD3-301562795CD5}"/>
              </a:ext>
            </a:extLst>
          </p:cNvPr>
          <p:cNvSpPr txBox="1"/>
          <p:nvPr/>
        </p:nvSpPr>
        <p:spPr>
          <a:xfrm>
            <a:off x="2851727" y="3244334"/>
            <a:ext cx="6488545" cy="369332"/>
          </a:xfrm>
          <a:prstGeom prst="rect">
            <a:avLst/>
          </a:prstGeom>
          <a:noFill/>
        </p:spPr>
        <p:txBody>
          <a:bodyPr wrap="square">
            <a:spAutoFit/>
          </a:bodyPr>
          <a:lstStyle/>
          <a:p>
            <a:r>
              <a:rPr lang="en-US" dirty="0">
                <a:solidFill>
                  <a:srgbClr val="000000"/>
                </a:solidFill>
                <a:hlinkClick r:id="rId4"/>
              </a:rPr>
              <a:t>https://github.com/SavvasRaptis/machine-learning-examples</a:t>
            </a:r>
            <a:r>
              <a:rPr lang="en-US" dirty="0">
                <a:solidFill>
                  <a:srgbClr val="000000"/>
                </a:solidFill>
              </a:rPr>
              <a:t> </a:t>
            </a:r>
          </a:p>
        </p:txBody>
      </p:sp>
      <p:sp>
        <p:nvSpPr>
          <p:cNvPr id="2" name="TextBox 1">
            <a:extLst>
              <a:ext uri="{FF2B5EF4-FFF2-40B4-BE49-F238E27FC236}">
                <a16:creationId xmlns:a16="http://schemas.microsoft.com/office/drawing/2014/main" id="{A15C5E37-AEED-5644-100D-E4A480BE6E32}"/>
              </a:ext>
            </a:extLst>
          </p:cNvPr>
          <p:cNvSpPr txBox="1"/>
          <p:nvPr/>
        </p:nvSpPr>
        <p:spPr>
          <a:xfrm>
            <a:off x="1268819" y="4628707"/>
            <a:ext cx="1843197" cy="923330"/>
          </a:xfrm>
          <a:prstGeom prst="rect">
            <a:avLst/>
          </a:prstGeom>
          <a:noFill/>
        </p:spPr>
        <p:txBody>
          <a:bodyPr wrap="none" rtlCol="0">
            <a:spAutoFit/>
          </a:bodyPr>
          <a:lstStyle/>
          <a:p>
            <a:r>
              <a:rPr lang="en-US" u="sng" dirty="0">
                <a:solidFill>
                  <a:srgbClr val="000000"/>
                </a:solidFill>
              </a:rPr>
              <a:t>Try for example:</a:t>
            </a:r>
          </a:p>
          <a:p>
            <a:pPr marL="285750" indent="-285750">
              <a:buFont typeface="Arial" panose="020B0604020202020204" pitchFamily="34" charset="0"/>
              <a:buChar char="•"/>
            </a:pPr>
            <a:r>
              <a:rPr lang="en-US" dirty="0" err="1">
                <a:solidFill>
                  <a:srgbClr val="000000"/>
                </a:solidFill>
              </a:rPr>
              <a:t>t_fcast</a:t>
            </a:r>
            <a:r>
              <a:rPr lang="en-US" dirty="0">
                <a:solidFill>
                  <a:srgbClr val="000000"/>
                </a:solidFill>
              </a:rPr>
              <a:t> = 1 </a:t>
            </a:r>
          </a:p>
          <a:p>
            <a:pPr marL="285750" indent="-285750">
              <a:buFont typeface="Arial" panose="020B0604020202020204" pitchFamily="34" charset="0"/>
              <a:buChar char="•"/>
            </a:pPr>
            <a:r>
              <a:rPr lang="en-US" dirty="0" err="1">
                <a:solidFill>
                  <a:srgbClr val="000000"/>
                </a:solidFill>
              </a:rPr>
              <a:t>t_fcast</a:t>
            </a:r>
            <a:r>
              <a:rPr lang="en-US" dirty="0">
                <a:solidFill>
                  <a:srgbClr val="000000"/>
                </a:solidFill>
              </a:rPr>
              <a:t> = 3</a:t>
            </a:r>
          </a:p>
        </p:txBody>
      </p:sp>
    </p:spTree>
    <p:extLst>
      <p:ext uri="{BB962C8B-B14F-4D97-AF65-F5344CB8AC3E}">
        <p14:creationId xmlns:p14="http://schemas.microsoft.com/office/powerpoint/2010/main" val="3698821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Prediction of the </a:t>
            </a:r>
            <a:r>
              <a:rPr lang="en-US" dirty="0" err="1"/>
              <a:t>Dst</a:t>
            </a:r>
            <a:r>
              <a:rPr lang="en-US" dirty="0"/>
              <a:t> index</a:t>
            </a:r>
            <a:endParaRPr lang="sv-SE"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883" y="1860216"/>
            <a:ext cx="9316233" cy="4330753"/>
          </a:xfrm>
          <a:prstGeom prst="rect">
            <a:avLst/>
          </a:prstGeom>
        </p:spPr>
      </p:pic>
      <p:sp>
        <p:nvSpPr>
          <p:cNvPr id="13" name="Rectangle 12"/>
          <p:cNvSpPr/>
          <p:nvPr/>
        </p:nvSpPr>
        <p:spPr>
          <a:xfrm>
            <a:off x="2256502" y="1213886"/>
            <a:ext cx="7713407" cy="646331"/>
          </a:xfrm>
          <a:prstGeom prst="rect">
            <a:avLst/>
          </a:prstGeom>
        </p:spPr>
        <p:txBody>
          <a:bodyPr wrap="square">
            <a:spAutoFit/>
          </a:bodyPr>
          <a:lstStyle/>
          <a:p>
            <a:pPr algn="ctr"/>
            <a:r>
              <a:rPr lang="en-US" dirty="0">
                <a:solidFill>
                  <a:srgbClr val="000000"/>
                </a:solidFill>
                <a:latin typeface="Times New Roman" panose="02020603050405020304" pitchFamily="18" charset="0"/>
                <a:cs typeface="Times New Roman" panose="02020603050405020304" pitchFamily="18" charset="0"/>
              </a:rPr>
              <a:t>4 Layers of (20, 10, 5, 1) Neurons  </a:t>
            </a:r>
          </a:p>
          <a:p>
            <a:pPr algn="ctr"/>
            <a:r>
              <a:rPr lang="en-US" dirty="0">
                <a:solidFill>
                  <a:srgbClr val="000000"/>
                </a:solidFill>
                <a:latin typeface="Times New Roman" panose="02020603050405020304" pitchFamily="18" charset="0"/>
                <a:cs typeface="Times New Roman" panose="02020603050405020304" pitchFamily="18" charset="0"/>
              </a:rPr>
              <a:t>500 Epochs </a:t>
            </a:r>
          </a:p>
        </p:txBody>
      </p:sp>
      <p:sp>
        <p:nvSpPr>
          <p:cNvPr id="14" name="TextBox 13"/>
          <p:cNvSpPr txBox="1"/>
          <p:nvPr/>
        </p:nvSpPr>
        <p:spPr>
          <a:xfrm>
            <a:off x="2346735" y="1213885"/>
            <a:ext cx="1844265" cy="923330"/>
          </a:xfrm>
          <a:prstGeom prst="rect">
            <a:avLst/>
          </a:prstGeom>
          <a:noFill/>
        </p:spPr>
        <p:txBody>
          <a:bodyPr wrap="square" rtlCol="0">
            <a:spAutoFit/>
          </a:bodyPr>
          <a:lstStyle/>
          <a:p>
            <a:r>
              <a:rPr lang="en-US" u="sng" dirty="0">
                <a:solidFill>
                  <a:srgbClr val="000000"/>
                </a:solidFill>
                <a:latin typeface="Times New Roman" panose="02020603050405020304" pitchFamily="18" charset="0"/>
                <a:cs typeface="Times New Roman" panose="02020603050405020304" pitchFamily="18" charset="0"/>
              </a:rPr>
              <a:t>Input</a:t>
            </a:r>
            <a:r>
              <a:rPr lang="en-US" dirty="0">
                <a:solidFill>
                  <a:srgbClr val="000000"/>
                </a:solidFill>
                <a:latin typeface="Times New Roman" panose="02020603050405020304" pitchFamily="18" charset="0"/>
                <a:cs typeface="Times New Roman" panose="02020603050405020304" pitchFamily="18" charset="0"/>
              </a:rPr>
              <a:t>: Quantities from satellite ACE (L1)</a:t>
            </a:r>
          </a:p>
        </p:txBody>
      </p:sp>
      <p:sp>
        <p:nvSpPr>
          <p:cNvPr id="15" name="Rectangle 14"/>
          <p:cNvSpPr/>
          <p:nvPr/>
        </p:nvSpPr>
        <p:spPr>
          <a:xfrm>
            <a:off x="8096864" y="936886"/>
            <a:ext cx="2393336" cy="923330"/>
          </a:xfrm>
          <a:prstGeom prst="rect">
            <a:avLst/>
          </a:prstGeom>
        </p:spPr>
        <p:txBody>
          <a:bodyPr wrap="square">
            <a:spAutoFit/>
          </a:bodyPr>
          <a:lstStyle/>
          <a:p>
            <a:endParaRPr lang="en-US" dirty="0">
              <a:solidFill>
                <a:srgbClr val="000000"/>
              </a:solidFill>
              <a:latin typeface="Times New Roman" panose="02020603050405020304" pitchFamily="18" charset="0"/>
              <a:cs typeface="Times New Roman" panose="02020603050405020304" pitchFamily="18" charset="0"/>
            </a:endParaRPr>
          </a:p>
          <a:p>
            <a:r>
              <a:rPr lang="en-US" u="sng" dirty="0">
                <a:solidFill>
                  <a:srgbClr val="000000"/>
                </a:solidFill>
                <a:latin typeface="Times New Roman" panose="02020603050405020304" pitchFamily="18" charset="0"/>
                <a:cs typeface="Times New Roman" panose="02020603050405020304" pitchFamily="18" charset="0"/>
              </a:rPr>
              <a:t>Output</a:t>
            </a:r>
            <a:r>
              <a:rPr lang="en-US" dirty="0">
                <a:solidFill>
                  <a:srgbClr val="000000"/>
                </a:solidFill>
                <a:latin typeface="Times New Roman" panose="02020603050405020304" pitchFamily="18" charset="0"/>
                <a:cs typeface="Times New Roman" panose="02020603050405020304" pitchFamily="18" charset="0"/>
              </a:rPr>
              <a:t>: DST index </a:t>
            </a:r>
          </a:p>
          <a:p>
            <a:r>
              <a:rPr lang="en-US" dirty="0">
                <a:solidFill>
                  <a:srgbClr val="000000"/>
                </a:solidFill>
                <a:latin typeface="Times New Roman" panose="02020603050405020304" pitchFamily="18" charset="0"/>
                <a:cs typeface="Times New Roman" panose="02020603050405020304" pitchFamily="18" charset="0"/>
              </a:rPr>
              <a:t>(1 Hour later)</a:t>
            </a:r>
          </a:p>
        </p:txBody>
      </p:sp>
      <p:sp>
        <p:nvSpPr>
          <p:cNvPr id="16" name="TextBox 15"/>
          <p:cNvSpPr txBox="1"/>
          <p:nvPr/>
        </p:nvSpPr>
        <p:spPr>
          <a:xfrm>
            <a:off x="-22022" y="6200083"/>
            <a:ext cx="4826962" cy="369332"/>
          </a:xfrm>
          <a:prstGeom prst="rect">
            <a:avLst/>
          </a:prstGeom>
          <a:noFill/>
        </p:spPr>
        <p:txBody>
          <a:bodyPr wrap="none" rtlCol="0">
            <a:spAutoFit/>
          </a:bodyPr>
          <a:lstStyle/>
          <a:p>
            <a:r>
              <a:rPr lang="en-US" dirty="0">
                <a:solidFill>
                  <a:srgbClr val="FF0000"/>
                </a:solidFill>
              </a:rPr>
              <a:t>Anything fishy ?? Is this a good prediction ?? </a:t>
            </a:r>
            <a:endParaRPr lang="sv-SE" dirty="0">
              <a:solidFill>
                <a:srgbClr val="FF0000"/>
              </a:solidFill>
            </a:endParaRPr>
          </a:p>
        </p:txBody>
      </p:sp>
      <p:pic>
        <p:nvPicPr>
          <p:cNvPr id="2" name="Picture 1"/>
          <p:cNvPicPr>
            <a:picLocks noChangeAspect="1"/>
          </p:cNvPicPr>
          <p:nvPr/>
        </p:nvPicPr>
        <p:blipFill>
          <a:blip r:embed="rId3"/>
          <a:stretch>
            <a:fillRect/>
          </a:stretch>
        </p:blipFill>
        <p:spPr>
          <a:xfrm>
            <a:off x="107421" y="4188887"/>
            <a:ext cx="1822979" cy="1965029"/>
          </a:xfrm>
          <a:prstGeom prst="rect">
            <a:avLst/>
          </a:prstGeom>
          <a:ln>
            <a:solidFill>
              <a:srgbClr val="FF0000"/>
            </a:solidFill>
          </a:ln>
        </p:spPr>
      </p:pic>
      <p:cxnSp>
        <p:nvCxnSpPr>
          <p:cNvPr id="5" name="Straight Arrow Connector 4"/>
          <p:cNvCxnSpPr/>
          <p:nvPr/>
        </p:nvCxnSpPr>
        <p:spPr>
          <a:xfrm flipH="1">
            <a:off x="1989667" y="3276600"/>
            <a:ext cx="3089627" cy="11260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36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Solar Energetic Particle Prediction</a:t>
            </a:r>
          </a:p>
          <a:p>
            <a:pPr marL="0" indent="0" algn="ctr">
              <a:buNone/>
            </a:pPr>
            <a:r>
              <a:rPr lang="en-US" sz="3400" dirty="0"/>
              <a:t>(Classification problem)</a:t>
            </a:r>
          </a:p>
        </p:txBody>
      </p:sp>
      <p:pic>
        <p:nvPicPr>
          <p:cNvPr id="3" name="Picture 2" descr="Hands-On Learning 1080x1080 - Regina Catholic Education Center">
            <a:extLst>
              <a:ext uri="{FF2B5EF4-FFF2-40B4-BE49-F238E27FC236}">
                <a16:creationId xmlns:a16="http://schemas.microsoft.com/office/drawing/2014/main" id="{DF016CA8-FE20-2662-35F5-02F200022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58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546536"/>
          </a:xfrm>
        </p:spPr>
        <p:txBody>
          <a:bodyPr>
            <a:normAutofit/>
          </a:bodyPr>
          <a:lstStyle/>
          <a:p>
            <a:pPr algn="ctr"/>
            <a:r>
              <a:rPr lang="sv-SE" dirty="0"/>
              <a:t>Solar </a:t>
            </a:r>
            <a:r>
              <a:rPr lang="sv-SE" dirty="0" err="1"/>
              <a:t>Energetic</a:t>
            </a:r>
            <a:r>
              <a:rPr lang="sv-SE" dirty="0"/>
              <a:t> </a:t>
            </a:r>
            <a:r>
              <a:rPr lang="sv-SE" dirty="0" err="1"/>
              <a:t>Particles</a:t>
            </a:r>
            <a:r>
              <a:rPr lang="sv-SE" dirty="0"/>
              <a:t> (</a:t>
            </a:r>
            <a:r>
              <a:rPr lang="sv-SE" dirty="0" err="1"/>
              <a:t>SEPs</a:t>
            </a:r>
            <a:r>
              <a:rPr lang="sv-SE" dirty="0"/>
              <a:t>) &amp; Flares</a:t>
            </a:r>
          </a:p>
        </p:txBody>
      </p:sp>
      <p:pic>
        <p:nvPicPr>
          <p:cNvPr id="2" name="20221004134410_1024_aia_0171">
            <a:hlinkClick r:id="" action="ppaction://media"/>
            <a:extLst>
              <a:ext uri="{FF2B5EF4-FFF2-40B4-BE49-F238E27FC236}">
                <a16:creationId xmlns:a16="http://schemas.microsoft.com/office/drawing/2014/main" id="{4BD15571-FD09-1E8B-844F-AF8C475F6E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486" y="1420364"/>
            <a:ext cx="3845969" cy="3845969"/>
          </a:xfrm>
          <a:prstGeom prst="rect">
            <a:avLst/>
          </a:prstGeom>
        </p:spPr>
      </p:pic>
      <p:pic>
        <p:nvPicPr>
          <p:cNvPr id="5" name="Picture 4">
            <a:extLst>
              <a:ext uri="{FF2B5EF4-FFF2-40B4-BE49-F238E27FC236}">
                <a16:creationId xmlns:a16="http://schemas.microsoft.com/office/drawing/2014/main" id="{125461BA-97A9-45F0-BFD9-99B1F7C25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0154" y="1814362"/>
            <a:ext cx="3222981" cy="3229276"/>
          </a:xfrm>
          <a:prstGeom prst="rect">
            <a:avLst/>
          </a:prstGeom>
        </p:spPr>
      </p:pic>
      <p:pic>
        <p:nvPicPr>
          <p:cNvPr id="7" name="Picture 6">
            <a:extLst>
              <a:ext uri="{FF2B5EF4-FFF2-40B4-BE49-F238E27FC236}">
                <a16:creationId xmlns:a16="http://schemas.microsoft.com/office/drawing/2014/main" id="{D2237227-E9D8-0F84-299F-FE713FFEF2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4956" y="1631144"/>
            <a:ext cx="4566558" cy="3412494"/>
          </a:xfrm>
          <a:prstGeom prst="rect">
            <a:avLst/>
          </a:prstGeom>
        </p:spPr>
      </p:pic>
      <p:sp>
        <p:nvSpPr>
          <p:cNvPr id="8" name="TextBox 7">
            <a:extLst>
              <a:ext uri="{FF2B5EF4-FFF2-40B4-BE49-F238E27FC236}">
                <a16:creationId xmlns:a16="http://schemas.microsoft.com/office/drawing/2014/main" id="{D51F2557-9A3D-0B14-397C-E1049821007A}"/>
              </a:ext>
            </a:extLst>
          </p:cNvPr>
          <p:cNvSpPr txBox="1"/>
          <p:nvPr/>
        </p:nvSpPr>
        <p:spPr>
          <a:xfrm>
            <a:off x="4404235" y="5158051"/>
            <a:ext cx="2614818" cy="369332"/>
          </a:xfrm>
          <a:prstGeom prst="rect">
            <a:avLst/>
          </a:prstGeom>
          <a:noFill/>
        </p:spPr>
        <p:txBody>
          <a:bodyPr wrap="none" rtlCol="0">
            <a:spAutoFit/>
          </a:bodyPr>
          <a:lstStyle/>
          <a:p>
            <a:r>
              <a:rPr lang="en-US" dirty="0">
                <a:solidFill>
                  <a:srgbClr val="000000"/>
                </a:solidFill>
              </a:rPr>
              <a:t>Flares = X-ray emission</a:t>
            </a:r>
            <a:endParaRPr lang="LID4096" dirty="0">
              <a:solidFill>
                <a:srgbClr val="000000"/>
              </a:solidFill>
            </a:endParaRPr>
          </a:p>
        </p:txBody>
      </p:sp>
      <p:sp>
        <p:nvSpPr>
          <p:cNvPr id="9" name="TextBox 8">
            <a:extLst>
              <a:ext uri="{FF2B5EF4-FFF2-40B4-BE49-F238E27FC236}">
                <a16:creationId xmlns:a16="http://schemas.microsoft.com/office/drawing/2014/main" id="{E234FBAB-08FB-298F-2F1E-6641D2EF65D1}"/>
              </a:ext>
            </a:extLst>
          </p:cNvPr>
          <p:cNvSpPr txBox="1"/>
          <p:nvPr/>
        </p:nvSpPr>
        <p:spPr>
          <a:xfrm>
            <a:off x="8533268" y="5160533"/>
            <a:ext cx="2569934" cy="646331"/>
          </a:xfrm>
          <a:prstGeom prst="rect">
            <a:avLst/>
          </a:prstGeom>
          <a:noFill/>
        </p:spPr>
        <p:txBody>
          <a:bodyPr wrap="none" rtlCol="0">
            <a:spAutoFit/>
          </a:bodyPr>
          <a:lstStyle/>
          <a:p>
            <a:r>
              <a:rPr lang="en-US" dirty="0">
                <a:solidFill>
                  <a:srgbClr val="000000"/>
                </a:solidFill>
              </a:rPr>
              <a:t>High energy proton flux</a:t>
            </a:r>
          </a:p>
          <a:p>
            <a:pPr algn="ctr"/>
            <a:r>
              <a:rPr lang="en-US" dirty="0">
                <a:solidFill>
                  <a:srgbClr val="000000"/>
                </a:solidFill>
              </a:rPr>
              <a:t>SEP</a:t>
            </a:r>
            <a:endParaRPr lang="LID4096" dirty="0">
              <a:solidFill>
                <a:srgbClr val="000000"/>
              </a:solidFill>
            </a:endParaRPr>
          </a:p>
        </p:txBody>
      </p:sp>
    </p:spTree>
    <p:extLst>
      <p:ext uri="{BB962C8B-B14F-4D97-AF65-F5344CB8AC3E}">
        <p14:creationId xmlns:p14="http://schemas.microsoft.com/office/powerpoint/2010/main" val="222828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0">
                <p:cTn id="19" repeatCount="indefinite"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546536"/>
          </a:xfrm>
        </p:spPr>
        <p:txBody>
          <a:bodyPr>
            <a:normAutofit/>
          </a:bodyPr>
          <a:lstStyle/>
          <a:p>
            <a:pPr algn="ctr"/>
            <a:r>
              <a:rPr lang="sv-SE" dirty="0"/>
              <a:t>Classes in real </a:t>
            </a:r>
            <a:r>
              <a:rPr lang="sv-SE" dirty="0" err="1"/>
              <a:t>datasets</a:t>
            </a:r>
            <a:endParaRPr lang="sv-SE" dirty="0"/>
          </a:p>
        </p:txBody>
      </p:sp>
      <p:sp>
        <p:nvSpPr>
          <p:cNvPr id="4" name="Rectangle 3"/>
          <p:cNvSpPr/>
          <p:nvPr/>
        </p:nvSpPr>
        <p:spPr>
          <a:xfrm>
            <a:off x="1757916" y="894263"/>
            <a:ext cx="8676168" cy="369332"/>
          </a:xfrm>
          <a:prstGeom prst="rect">
            <a:avLst/>
          </a:prstGeom>
        </p:spPr>
        <p:txBody>
          <a:bodyPr wrap="square">
            <a:spAutoFit/>
          </a:bodyPr>
          <a:lstStyle/>
          <a:p>
            <a:r>
              <a:rPr lang="en-US" u="sng" dirty="0">
                <a:solidFill>
                  <a:srgbClr val="FF3B3B"/>
                </a:solidFill>
              </a:rPr>
              <a:t>Question:</a:t>
            </a:r>
            <a:r>
              <a:rPr lang="en-US" dirty="0">
                <a:solidFill>
                  <a:srgbClr val="FF3B3B"/>
                </a:solidFill>
              </a:rPr>
              <a:t> In the examples we show before… how “balanced” was the dataset? </a:t>
            </a:r>
          </a:p>
        </p:txBody>
      </p:sp>
      <p:pic>
        <p:nvPicPr>
          <p:cNvPr id="6146" name="Picture 2" descr="The 5 Most Useful Techniques to Handle Imbalanced Datasets - KDnugg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370" y="2111514"/>
            <a:ext cx="10208547" cy="299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459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546536"/>
          </a:xfrm>
        </p:spPr>
        <p:txBody>
          <a:bodyPr>
            <a:normAutofit/>
          </a:bodyPr>
          <a:lstStyle/>
          <a:p>
            <a:pPr algn="ctr"/>
            <a:r>
              <a:rPr lang="sv-SE" dirty="0" err="1"/>
              <a:t>Application</a:t>
            </a:r>
            <a:r>
              <a:rPr lang="sv-SE" dirty="0"/>
              <a:t> on </a:t>
            </a:r>
            <a:r>
              <a:rPr lang="sv-SE" dirty="0" err="1"/>
              <a:t>forescasting</a:t>
            </a:r>
            <a:r>
              <a:rPr lang="sv-SE" dirty="0"/>
              <a:t> </a:t>
            </a:r>
            <a:r>
              <a:rPr lang="sv-SE" dirty="0" err="1"/>
              <a:t>SEPs</a:t>
            </a:r>
            <a:endParaRPr lang="sv-SE" dirty="0"/>
          </a:p>
        </p:txBody>
      </p:sp>
      <p:sp>
        <p:nvSpPr>
          <p:cNvPr id="10" name="TextBox 9">
            <a:extLst>
              <a:ext uri="{FF2B5EF4-FFF2-40B4-BE49-F238E27FC236}">
                <a16:creationId xmlns:a16="http://schemas.microsoft.com/office/drawing/2014/main" id="{0C5C0149-66DA-6198-AC5C-BF49B3FDE1C8}"/>
              </a:ext>
            </a:extLst>
          </p:cNvPr>
          <p:cNvSpPr txBox="1"/>
          <p:nvPr/>
        </p:nvSpPr>
        <p:spPr>
          <a:xfrm>
            <a:off x="-59266" y="6396223"/>
            <a:ext cx="6155266"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Aminalragia-Giamini</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000" i="0" u="none" strike="noStrike" kern="1200" cap="none" spc="0" normalizeH="0" baseline="0" noProof="0" dirty="0">
                <a:ln>
                  <a:noFill/>
                </a:ln>
                <a:solidFill>
                  <a:srgbClr val="000000"/>
                </a:solidFill>
                <a:effectLst/>
                <a:uLnTx/>
                <a:uFillTx/>
                <a:latin typeface="Arial" panose="020B0604020202020204"/>
                <a:ea typeface="+mn-ea"/>
                <a:cs typeface="+mn-cs"/>
              </a:rPr>
              <a:t>Raptis</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et al. (2021) | J. Space Weather Space </a:t>
            </a: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Clim</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p:cNvSpPr txBox="1"/>
          <p:nvPr/>
        </p:nvSpPr>
        <p:spPr>
          <a:xfrm>
            <a:off x="84667" y="5616178"/>
            <a:ext cx="3754489" cy="307777"/>
          </a:xfrm>
          <a:prstGeom prst="rect">
            <a:avLst/>
          </a:prstGeom>
          <a:noFill/>
        </p:spPr>
        <p:txBody>
          <a:bodyPr wrap="none" rtlCol="0">
            <a:spAutoFit/>
          </a:bodyPr>
          <a:lstStyle/>
          <a:p>
            <a:r>
              <a:rPr lang="en-US" sz="1400" dirty="0">
                <a:solidFill>
                  <a:srgbClr val="000000"/>
                </a:solidFill>
              </a:rPr>
              <a:t>Occurrence of SEP based on X-rays of flares</a:t>
            </a:r>
          </a:p>
        </p:txBody>
      </p:sp>
      <p:pic>
        <p:nvPicPr>
          <p:cNvPr id="2052" name="Picture 4" descr="The Biggest Solar Flare In Years Was Just Seen, With More Coming So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3480" y="1281703"/>
            <a:ext cx="2539784" cy="211401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Elbow Connector 16"/>
          <p:cNvCxnSpPr>
            <a:stCxn id="2052" idx="2"/>
            <a:endCxn id="36" idx="2"/>
          </p:cNvCxnSpPr>
          <p:nvPr/>
        </p:nvCxnSpPr>
        <p:spPr>
          <a:xfrm rot="16200000" flipH="1">
            <a:off x="2999164" y="2139922"/>
            <a:ext cx="222004" cy="273358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17479" y="3676756"/>
            <a:ext cx="995785" cy="276999"/>
          </a:xfrm>
          <a:prstGeom prst="rect">
            <a:avLst/>
          </a:prstGeom>
          <a:noFill/>
        </p:spPr>
        <p:txBody>
          <a:bodyPr wrap="none" rtlCol="0">
            <a:spAutoFit/>
          </a:bodyPr>
          <a:lstStyle/>
          <a:p>
            <a:r>
              <a:rPr lang="en-US" sz="1200" dirty="0">
                <a:solidFill>
                  <a:srgbClr val="000000"/>
                </a:solidFill>
              </a:rPr>
              <a:t>24 features </a:t>
            </a:r>
          </a:p>
        </p:txBody>
      </p:sp>
      <p:graphicFrame>
        <p:nvGraphicFramePr>
          <p:cNvPr id="24" name="Table 23"/>
          <p:cNvGraphicFramePr>
            <a:graphicFrameLocks noGrp="1"/>
          </p:cNvGraphicFramePr>
          <p:nvPr/>
        </p:nvGraphicFramePr>
        <p:xfrm>
          <a:off x="7082863" y="2269034"/>
          <a:ext cx="4967025" cy="2554419"/>
        </p:xfrm>
        <a:graphic>
          <a:graphicData uri="http://schemas.openxmlformats.org/drawingml/2006/table">
            <a:tbl>
              <a:tblPr firstRow="1" firstCol="1" bandRow="1"/>
              <a:tblGrid>
                <a:gridCol w="1639118">
                  <a:extLst>
                    <a:ext uri="{9D8B030D-6E8A-4147-A177-3AD203B41FA5}">
                      <a16:colId xmlns:a16="http://schemas.microsoft.com/office/drawing/2014/main" val="20000"/>
                    </a:ext>
                  </a:extLst>
                </a:gridCol>
                <a:gridCol w="1759983">
                  <a:extLst>
                    <a:ext uri="{9D8B030D-6E8A-4147-A177-3AD203B41FA5}">
                      <a16:colId xmlns:a16="http://schemas.microsoft.com/office/drawing/2014/main" val="20001"/>
                    </a:ext>
                  </a:extLst>
                </a:gridCol>
                <a:gridCol w="1567924">
                  <a:extLst>
                    <a:ext uri="{9D8B030D-6E8A-4147-A177-3AD203B41FA5}">
                      <a16:colId xmlns:a16="http://schemas.microsoft.com/office/drawing/2014/main" val="20002"/>
                    </a:ext>
                  </a:extLst>
                </a:gridCol>
              </a:tblGrid>
              <a:tr h="109475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nSpc>
                          <a:spcPct val="107000"/>
                        </a:lnSpc>
                        <a:spcAft>
                          <a:spcPts val="0"/>
                        </a:spcAft>
                      </a:pPr>
                      <a:r>
                        <a:rPr lang="en-US" sz="1600" b="0" dirty="0">
                          <a:solidFill>
                            <a:srgbClr val="000000"/>
                          </a:solidFill>
                          <a:effectLst/>
                        </a:rPr>
                        <a:t> </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ap="flat" cmpd="sng" algn="ctr">
                      <a:solidFill>
                        <a:sysClr val="windowText" lastClr="000000"/>
                      </a:solidFill>
                      <a:prstDash val="solid"/>
                      <a:round/>
                      <a:headEnd type="none" w="med" len="med"/>
                      <a:tailEnd type="none" w="med" len="me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Predicted Yes</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Predicted No</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72983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Actual Yes</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TN</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FP</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72983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Actual No</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FN</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TP</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bl>
          </a:graphicData>
        </a:graphic>
      </p:graphicFrame>
      <p:cxnSp>
        <p:nvCxnSpPr>
          <p:cNvPr id="2048" name="Straight Arrow Connector 2047"/>
          <p:cNvCxnSpPr>
            <a:stCxn id="2" idx="3"/>
            <a:endCxn id="47" idx="4"/>
          </p:cNvCxnSpPr>
          <p:nvPr/>
        </p:nvCxnSpPr>
        <p:spPr>
          <a:xfrm flipV="1">
            <a:off x="3839156" y="3768248"/>
            <a:ext cx="2150598" cy="2001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76961" y="2709914"/>
            <a:ext cx="1741393" cy="1822205"/>
            <a:chOff x="3737190" y="2716510"/>
            <a:chExt cx="1741393" cy="1822205"/>
          </a:xfrm>
        </p:grpSpPr>
        <p:sp>
          <p:nvSpPr>
            <p:cNvPr id="36" name="Flowchart: Connector 35"/>
            <p:cNvSpPr/>
            <p:nvPr/>
          </p:nvSpPr>
          <p:spPr>
            <a:xfrm>
              <a:off x="3737190" y="3395715"/>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 name="Flowchart: Connector 36"/>
            <p:cNvSpPr/>
            <p:nvPr/>
          </p:nvSpPr>
          <p:spPr>
            <a:xfrm>
              <a:off x="3737190" y="4081515"/>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8" name="Flowchart: Connector 37"/>
            <p:cNvSpPr/>
            <p:nvPr/>
          </p:nvSpPr>
          <p:spPr>
            <a:xfrm>
              <a:off x="4392377" y="3653314"/>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9" name="Flowchart: Connector 38"/>
            <p:cNvSpPr/>
            <p:nvPr/>
          </p:nvSpPr>
          <p:spPr>
            <a:xfrm>
              <a:off x="3737979" y="2716510"/>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Flowchart: Connector 39"/>
            <p:cNvSpPr/>
            <p:nvPr/>
          </p:nvSpPr>
          <p:spPr>
            <a:xfrm>
              <a:off x="4397510" y="2945110"/>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1" name="Straight Connector 40"/>
            <p:cNvCxnSpPr>
              <a:stCxn id="39" idx="6"/>
              <a:endCxn id="40" idx="2"/>
            </p:cNvCxnSpPr>
            <p:nvPr/>
          </p:nvCxnSpPr>
          <p:spPr>
            <a:xfrm>
              <a:off x="4195179" y="2945110"/>
              <a:ext cx="202331" cy="228600"/>
            </a:xfrm>
            <a:prstGeom prst="line">
              <a:avLst/>
            </a:prstGeom>
            <a:noFill/>
            <a:ln w="6350" cap="flat" cmpd="sng" algn="ctr">
              <a:solidFill>
                <a:sysClr val="windowText" lastClr="000000"/>
              </a:solidFill>
              <a:prstDash val="solid"/>
              <a:miter lim="800000"/>
            </a:ln>
            <a:effectLst/>
          </p:spPr>
        </p:cxnSp>
        <p:cxnSp>
          <p:nvCxnSpPr>
            <p:cNvPr id="42" name="Straight Connector 41"/>
            <p:cNvCxnSpPr>
              <a:stCxn id="36" idx="6"/>
              <a:endCxn id="40" idx="2"/>
            </p:cNvCxnSpPr>
            <p:nvPr/>
          </p:nvCxnSpPr>
          <p:spPr>
            <a:xfrm flipV="1">
              <a:off x="4194390" y="3173710"/>
              <a:ext cx="203120" cy="450605"/>
            </a:xfrm>
            <a:prstGeom prst="line">
              <a:avLst/>
            </a:prstGeom>
            <a:noFill/>
            <a:ln w="6350" cap="flat" cmpd="sng" algn="ctr">
              <a:solidFill>
                <a:sysClr val="windowText" lastClr="000000"/>
              </a:solidFill>
              <a:prstDash val="solid"/>
              <a:miter lim="800000"/>
            </a:ln>
            <a:effectLst/>
          </p:spPr>
        </p:cxnSp>
        <p:cxnSp>
          <p:nvCxnSpPr>
            <p:cNvPr id="43" name="Straight Connector 42"/>
            <p:cNvCxnSpPr>
              <a:stCxn id="37" idx="6"/>
              <a:endCxn id="40" idx="2"/>
            </p:cNvCxnSpPr>
            <p:nvPr/>
          </p:nvCxnSpPr>
          <p:spPr>
            <a:xfrm flipV="1">
              <a:off x="4194390" y="3173710"/>
              <a:ext cx="203120" cy="1136405"/>
            </a:xfrm>
            <a:prstGeom prst="line">
              <a:avLst/>
            </a:prstGeom>
            <a:noFill/>
            <a:ln w="6350" cap="flat" cmpd="sng" algn="ctr">
              <a:solidFill>
                <a:sysClr val="windowText" lastClr="000000"/>
              </a:solidFill>
              <a:prstDash val="solid"/>
              <a:miter lim="800000"/>
            </a:ln>
            <a:effectLst/>
          </p:spPr>
        </p:cxnSp>
        <p:cxnSp>
          <p:nvCxnSpPr>
            <p:cNvPr id="44" name="Straight Connector 43"/>
            <p:cNvCxnSpPr>
              <a:stCxn id="39" idx="6"/>
              <a:endCxn id="38" idx="2"/>
            </p:cNvCxnSpPr>
            <p:nvPr/>
          </p:nvCxnSpPr>
          <p:spPr>
            <a:xfrm>
              <a:off x="4195179" y="2945110"/>
              <a:ext cx="197198" cy="936804"/>
            </a:xfrm>
            <a:prstGeom prst="line">
              <a:avLst/>
            </a:prstGeom>
            <a:noFill/>
            <a:ln w="6350" cap="flat" cmpd="sng" algn="ctr">
              <a:solidFill>
                <a:sysClr val="windowText" lastClr="000000"/>
              </a:solidFill>
              <a:prstDash val="solid"/>
              <a:miter lim="800000"/>
            </a:ln>
            <a:effectLst/>
          </p:spPr>
        </p:cxnSp>
        <p:cxnSp>
          <p:nvCxnSpPr>
            <p:cNvPr id="45" name="Straight Connector 44"/>
            <p:cNvCxnSpPr>
              <a:stCxn id="36" idx="6"/>
              <a:endCxn id="38" idx="2"/>
            </p:cNvCxnSpPr>
            <p:nvPr/>
          </p:nvCxnSpPr>
          <p:spPr>
            <a:xfrm>
              <a:off x="4194390" y="3624315"/>
              <a:ext cx="197987" cy="257599"/>
            </a:xfrm>
            <a:prstGeom prst="line">
              <a:avLst/>
            </a:prstGeom>
            <a:noFill/>
            <a:ln w="6350" cap="flat" cmpd="sng" algn="ctr">
              <a:solidFill>
                <a:sysClr val="windowText" lastClr="000000"/>
              </a:solidFill>
              <a:prstDash val="solid"/>
              <a:miter lim="800000"/>
            </a:ln>
            <a:effectLst/>
          </p:spPr>
        </p:cxnSp>
        <p:cxnSp>
          <p:nvCxnSpPr>
            <p:cNvPr id="46" name="Straight Connector 45"/>
            <p:cNvCxnSpPr>
              <a:stCxn id="37" idx="6"/>
              <a:endCxn id="38" idx="2"/>
            </p:cNvCxnSpPr>
            <p:nvPr/>
          </p:nvCxnSpPr>
          <p:spPr>
            <a:xfrm flipV="1">
              <a:off x="4194390" y="3881914"/>
              <a:ext cx="197987" cy="428201"/>
            </a:xfrm>
            <a:prstGeom prst="line">
              <a:avLst/>
            </a:prstGeom>
            <a:noFill/>
            <a:ln w="6350" cap="flat" cmpd="sng" algn="ctr">
              <a:solidFill>
                <a:sysClr val="windowText" lastClr="000000"/>
              </a:solidFill>
              <a:prstDash val="solid"/>
              <a:miter lim="800000"/>
            </a:ln>
            <a:effectLst/>
          </p:spPr>
        </p:cxnSp>
        <p:sp>
          <p:nvSpPr>
            <p:cNvPr id="47" name="Flowchart: Connector 46"/>
            <p:cNvSpPr/>
            <p:nvPr/>
          </p:nvSpPr>
          <p:spPr>
            <a:xfrm>
              <a:off x="5021383" y="3317644"/>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8" name="Straight Connector 47"/>
            <p:cNvCxnSpPr>
              <a:stCxn id="38" idx="6"/>
              <a:endCxn id="47" idx="2"/>
            </p:cNvCxnSpPr>
            <p:nvPr/>
          </p:nvCxnSpPr>
          <p:spPr>
            <a:xfrm flipV="1">
              <a:off x="4849577" y="3546244"/>
              <a:ext cx="171806" cy="335670"/>
            </a:xfrm>
            <a:prstGeom prst="line">
              <a:avLst/>
            </a:prstGeom>
            <a:noFill/>
            <a:ln w="6350" cap="flat" cmpd="sng" algn="ctr">
              <a:solidFill>
                <a:sysClr val="windowText" lastClr="000000"/>
              </a:solidFill>
              <a:prstDash val="solid"/>
              <a:miter lim="800000"/>
            </a:ln>
            <a:effectLst/>
          </p:spPr>
        </p:cxnSp>
        <p:cxnSp>
          <p:nvCxnSpPr>
            <p:cNvPr id="51" name="Straight Connector 50"/>
            <p:cNvCxnSpPr>
              <a:stCxn id="40" idx="6"/>
              <a:endCxn id="47" idx="2"/>
            </p:cNvCxnSpPr>
            <p:nvPr/>
          </p:nvCxnSpPr>
          <p:spPr>
            <a:xfrm>
              <a:off x="4854710" y="3173710"/>
              <a:ext cx="166673" cy="372534"/>
            </a:xfrm>
            <a:prstGeom prst="line">
              <a:avLst/>
            </a:prstGeom>
            <a:noFill/>
            <a:ln w="6350" cap="flat" cmpd="sng" algn="ctr">
              <a:solidFill>
                <a:sysClr val="windowText" lastClr="000000"/>
              </a:solidFill>
              <a:prstDash val="solid"/>
              <a:miter lim="800000"/>
            </a:ln>
            <a:effectLst/>
          </p:spPr>
        </p:cxnSp>
      </p:grpSp>
      <p:cxnSp>
        <p:nvCxnSpPr>
          <p:cNvPr id="58" name="Straight Arrow Connector 57"/>
          <p:cNvCxnSpPr>
            <a:stCxn id="47" idx="6"/>
            <a:endCxn id="24" idx="1"/>
          </p:cNvCxnSpPr>
          <p:nvPr/>
        </p:nvCxnSpPr>
        <p:spPr>
          <a:xfrm>
            <a:off x="6218354" y="3539648"/>
            <a:ext cx="864509" cy="65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64" name="Rectangle 2063"/>
          <p:cNvSpPr/>
          <p:nvPr/>
        </p:nvSpPr>
        <p:spPr>
          <a:xfrm>
            <a:off x="84667" y="656167"/>
            <a:ext cx="3659515" cy="5740056"/>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744182" y="656167"/>
            <a:ext cx="3206952" cy="5740056"/>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958125" y="656167"/>
            <a:ext cx="5161908" cy="5740056"/>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TextBox 2065"/>
          <p:cNvSpPr txBox="1"/>
          <p:nvPr/>
        </p:nvSpPr>
        <p:spPr>
          <a:xfrm>
            <a:off x="4787248" y="653198"/>
            <a:ext cx="1120820" cy="369332"/>
          </a:xfrm>
          <a:prstGeom prst="rect">
            <a:avLst/>
          </a:prstGeom>
          <a:noFill/>
        </p:spPr>
        <p:txBody>
          <a:bodyPr wrap="none" rtlCol="0">
            <a:spAutoFit/>
          </a:bodyPr>
          <a:lstStyle/>
          <a:p>
            <a:r>
              <a:rPr lang="en-US" u="sng" dirty="0">
                <a:solidFill>
                  <a:srgbClr val="000000"/>
                </a:solidFill>
              </a:rPr>
              <a:t>Modeling</a:t>
            </a:r>
          </a:p>
        </p:txBody>
      </p:sp>
      <p:sp>
        <p:nvSpPr>
          <p:cNvPr id="71" name="TextBox 70"/>
          <p:cNvSpPr txBox="1"/>
          <p:nvPr/>
        </p:nvSpPr>
        <p:spPr>
          <a:xfrm>
            <a:off x="783345" y="648440"/>
            <a:ext cx="2262158" cy="369332"/>
          </a:xfrm>
          <a:prstGeom prst="rect">
            <a:avLst/>
          </a:prstGeom>
          <a:noFill/>
        </p:spPr>
        <p:txBody>
          <a:bodyPr wrap="none" rtlCol="0">
            <a:spAutoFit/>
          </a:bodyPr>
          <a:lstStyle/>
          <a:p>
            <a:r>
              <a:rPr lang="en-US" u="sng" dirty="0">
                <a:solidFill>
                  <a:srgbClr val="000000"/>
                </a:solidFill>
              </a:rPr>
              <a:t>Problem description</a:t>
            </a:r>
          </a:p>
        </p:txBody>
      </p:sp>
      <p:sp>
        <p:nvSpPr>
          <p:cNvPr id="72" name="TextBox 71"/>
          <p:cNvSpPr txBox="1"/>
          <p:nvPr/>
        </p:nvSpPr>
        <p:spPr>
          <a:xfrm>
            <a:off x="8422972" y="653198"/>
            <a:ext cx="2232214" cy="369332"/>
          </a:xfrm>
          <a:prstGeom prst="rect">
            <a:avLst/>
          </a:prstGeom>
          <a:noFill/>
        </p:spPr>
        <p:txBody>
          <a:bodyPr wrap="none" rtlCol="0">
            <a:spAutoFit/>
          </a:bodyPr>
          <a:lstStyle/>
          <a:p>
            <a:r>
              <a:rPr lang="en-US" u="sng" dirty="0">
                <a:solidFill>
                  <a:srgbClr val="000000"/>
                </a:solidFill>
              </a:rPr>
              <a:t>Validation &amp; Results</a:t>
            </a:r>
          </a:p>
        </p:txBody>
      </p:sp>
      <p:sp>
        <p:nvSpPr>
          <p:cNvPr id="4" name="TextBox 3"/>
          <p:cNvSpPr txBox="1"/>
          <p:nvPr/>
        </p:nvSpPr>
        <p:spPr>
          <a:xfrm>
            <a:off x="7388535" y="6036269"/>
            <a:ext cx="4355680" cy="553998"/>
          </a:xfrm>
          <a:prstGeom prst="rect">
            <a:avLst/>
          </a:prstGeom>
          <a:noFill/>
        </p:spPr>
        <p:txBody>
          <a:bodyPr wrap="none" rtlCol="0">
            <a:spAutoFit/>
          </a:bodyPr>
          <a:lstStyle/>
          <a:p>
            <a:pPr algn="ctr"/>
            <a:r>
              <a:rPr lang="en-US" sz="1000" u="sng" dirty="0">
                <a:solidFill>
                  <a:srgbClr val="000000"/>
                </a:solidFill>
              </a:rPr>
              <a:t>Comparisons to other models recently published</a:t>
            </a:r>
          </a:p>
          <a:p>
            <a:r>
              <a:rPr lang="en-US" sz="1000" dirty="0">
                <a:solidFill>
                  <a:srgbClr val="000000"/>
                </a:solidFill>
              </a:rPr>
              <a:t>Review of Solar Energetic Particle Models (Advances in Space Research)</a:t>
            </a:r>
          </a:p>
          <a:p>
            <a:endParaRPr lang="en-US" sz="1000" dirty="0">
              <a:solidFill>
                <a:srgbClr val="000000"/>
              </a:solidFill>
            </a:endParaRPr>
          </a:p>
        </p:txBody>
      </p:sp>
    </p:spTree>
    <p:extLst>
      <p:ext uri="{BB962C8B-B14F-4D97-AF65-F5344CB8AC3E}">
        <p14:creationId xmlns:p14="http://schemas.microsoft.com/office/powerpoint/2010/main" val="146350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4" grpId="0" animBg="1"/>
      <p:bldP spid="65" grpId="0" animBg="1"/>
      <p:bldP spid="2066" grpId="0"/>
      <p:bldP spid="72" grpId="0"/>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ands-On Learning 1080x1080 - Regina Catholic Education Center">
            <a:extLst>
              <a:ext uri="{FF2B5EF4-FFF2-40B4-BE49-F238E27FC236}">
                <a16:creationId xmlns:a16="http://schemas.microsoft.com/office/drawing/2014/main" id="{DF016CA8-FE20-2662-35F5-02F200022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437" y="6494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B05E1F-D8CE-44D8-9BD3-301562795CD5}"/>
              </a:ext>
            </a:extLst>
          </p:cNvPr>
          <p:cNvSpPr txBox="1"/>
          <p:nvPr/>
        </p:nvSpPr>
        <p:spPr>
          <a:xfrm>
            <a:off x="2851727" y="3244334"/>
            <a:ext cx="6488545" cy="369332"/>
          </a:xfrm>
          <a:prstGeom prst="rect">
            <a:avLst/>
          </a:prstGeom>
          <a:noFill/>
        </p:spPr>
        <p:txBody>
          <a:bodyPr wrap="square">
            <a:spAutoFit/>
          </a:bodyPr>
          <a:lstStyle/>
          <a:p>
            <a:r>
              <a:rPr lang="en-US" dirty="0">
                <a:solidFill>
                  <a:srgbClr val="000000"/>
                </a:solidFill>
                <a:hlinkClick r:id="rId4"/>
              </a:rPr>
              <a:t>https://github.com/SavvasRaptis/machine-learning-examples</a:t>
            </a:r>
            <a:r>
              <a:rPr lang="en-US" dirty="0">
                <a:solidFill>
                  <a:srgbClr val="000000"/>
                </a:solidFill>
              </a:rPr>
              <a:t> </a:t>
            </a:r>
          </a:p>
        </p:txBody>
      </p:sp>
      <p:sp>
        <p:nvSpPr>
          <p:cNvPr id="2" name="TextBox 1"/>
          <p:cNvSpPr txBox="1"/>
          <p:nvPr/>
        </p:nvSpPr>
        <p:spPr>
          <a:xfrm>
            <a:off x="1268819" y="4628707"/>
            <a:ext cx="1843197" cy="923330"/>
          </a:xfrm>
          <a:prstGeom prst="rect">
            <a:avLst/>
          </a:prstGeom>
          <a:noFill/>
        </p:spPr>
        <p:txBody>
          <a:bodyPr wrap="none" rtlCol="0">
            <a:spAutoFit/>
          </a:bodyPr>
          <a:lstStyle/>
          <a:p>
            <a:r>
              <a:rPr lang="en-US" u="sng" dirty="0">
                <a:solidFill>
                  <a:srgbClr val="000000"/>
                </a:solidFill>
              </a:rPr>
              <a:t>Try for example:</a:t>
            </a:r>
          </a:p>
          <a:p>
            <a:pPr marL="285750" indent="-285750">
              <a:buFont typeface="Arial" panose="020B0604020202020204" pitchFamily="34" charset="0"/>
              <a:buChar char="•"/>
            </a:pPr>
            <a:r>
              <a:rPr lang="en-US" dirty="0">
                <a:solidFill>
                  <a:srgbClr val="000000"/>
                </a:solidFill>
              </a:rPr>
              <a:t>50 epochs</a:t>
            </a:r>
          </a:p>
          <a:p>
            <a:pPr marL="285750" indent="-285750">
              <a:buFont typeface="Arial" panose="020B0604020202020204" pitchFamily="34" charset="0"/>
              <a:buChar char="•"/>
            </a:pPr>
            <a:r>
              <a:rPr lang="en-US" dirty="0">
                <a:solidFill>
                  <a:srgbClr val="000000"/>
                </a:solidFill>
              </a:rPr>
              <a:t>300 epochs</a:t>
            </a:r>
          </a:p>
        </p:txBody>
      </p:sp>
    </p:spTree>
    <p:extLst>
      <p:ext uri="{BB962C8B-B14F-4D97-AF65-F5344CB8AC3E}">
        <p14:creationId xmlns:p14="http://schemas.microsoft.com/office/powerpoint/2010/main" val="3154060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546536"/>
          </a:xfrm>
        </p:spPr>
        <p:txBody>
          <a:bodyPr>
            <a:normAutofit/>
          </a:bodyPr>
          <a:lstStyle/>
          <a:p>
            <a:pPr algn="ctr"/>
            <a:r>
              <a:rPr lang="sv-SE" dirty="0" err="1"/>
              <a:t>Application</a:t>
            </a:r>
            <a:r>
              <a:rPr lang="sv-SE" dirty="0"/>
              <a:t> on </a:t>
            </a:r>
            <a:r>
              <a:rPr lang="sv-SE" dirty="0" err="1"/>
              <a:t>forescasting</a:t>
            </a:r>
            <a:r>
              <a:rPr lang="sv-SE" dirty="0"/>
              <a:t> </a:t>
            </a:r>
            <a:r>
              <a:rPr lang="sv-SE" dirty="0" err="1"/>
              <a:t>SEPs</a:t>
            </a:r>
            <a:endParaRPr lang="sv-SE" dirty="0"/>
          </a:p>
        </p:txBody>
      </p:sp>
      <p:sp>
        <p:nvSpPr>
          <p:cNvPr id="10" name="TextBox 9">
            <a:extLst>
              <a:ext uri="{FF2B5EF4-FFF2-40B4-BE49-F238E27FC236}">
                <a16:creationId xmlns:a16="http://schemas.microsoft.com/office/drawing/2014/main" id="{0C5C0149-66DA-6198-AC5C-BF49B3FDE1C8}"/>
              </a:ext>
            </a:extLst>
          </p:cNvPr>
          <p:cNvSpPr txBox="1"/>
          <p:nvPr/>
        </p:nvSpPr>
        <p:spPr>
          <a:xfrm>
            <a:off x="-59266" y="6396223"/>
            <a:ext cx="6155266"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Aminalragia-Giamini</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000" i="0" u="none" strike="noStrike" kern="1200" cap="none" spc="0" normalizeH="0" baseline="0" noProof="0" dirty="0">
                <a:ln>
                  <a:noFill/>
                </a:ln>
                <a:solidFill>
                  <a:srgbClr val="000000"/>
                </a:solidFill>
                <a:effectLst/>
                <a:uLnTx/>
                <a:uFillTx/>
                <a:latin typeface="Arial" panose="020B0604020202020204"/>
                <a:ea typeface="+mn-ea"/>
                <a:cs typeface="+mn-cs"/>
              </a:rPr>
              <a:t>Raptis</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et al. (2021) | J. Space Weather Space </a:t>
            </a: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Clim</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p:cNvSpPr txBox="1"/>
          <p:nvPr/>
        </p:nvSpPr>
        <p:spPr>
          <a:xfrm>
            <a:off x="84667" y="5616178"/>
            <a:ext cx="3754489" cy="307777"/>
          </a:xfrm>
          <a:prstGeom prst="rect">
            <a:avLst/>
          </a:prstGeom>
          <a:noFill/>
        </p:spPr>
        <p:txBody>
          <a:bodyPr wrap="none" rtlCol="0">
            <a:spAutoFit/>
          </a:bodyPr>
          <a:lstStyle/>
          <a:p>
            <a:r>
              <a:rPr lang="en-US" sz="1400" dirty="0">
                <a:solidFill>
                  <a:srgbClr val="000000"/>
                </a:solidFill>
              </a:rPr>
              <a:t>Occurrence of SEP based on X-rays of flares</a:t>
            </a:r>
          </a:p>
        </p:txBody>
      </p:sp>
      <p:pic>
        <p:nvPicPr>
          <p:cNvPr id="2052" name="Picture 4" descr="The Biggest Solar Flare In Years Was Just Seen, With More Coming So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3480" y="1281703"/>
            <a:ext cx="2539784" cy="211401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Elbow Connector 16"/>
          <p:cNvCxnSpPr>
            <a:stCxn id="2052" idx="2"/>
            <a:endCxn id="36" idx="2"/>
          </p:cNvCxnSpPr>
          <p:nvPr/>
        </p:nvCxnSpPr>
        <p:spPr>
          <a:xfrm rot="16200000" flipH="1">
            <a:off x="2999164" y="2139922"/>
            <a:ext cx="222004" cy="273358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17479" y="3676756"/>
            <a:ext cx="995785" cy="276999"/>
          </a:xfrm>
          <a:prstGeom prst="rect">
            <a:avLst/>
          </a:prstGeom>
          <a:noFill/>
        </p:spPr>
        <p:txBody>
          <a:bodyPr wrap="none" rtlCol="0">
            <a:spAutoFit/>
          </a:bodyPr>
          <a:lstStyle/>
          <a:p>
            <a:r>
              <a:rPr lang="en-US" sz="1200" dirty="0">
                <a:solidFill>
                  <a:srgbClr val="000000"/>
                </a:solidFill>
              </a:rPr>
              <a:t>24 features </a:t>
            </a:r>
          </a:p>
        </p:txBody>
      </p:sp>
      <p:graphicFrame>
        <p:nvGraphicFramePr>
          <p:cNvPr id="24" name="Table 23"/>
          <p:cNvGraphicFramePr>
            <a:graphicFrameLocks noGrp="1"/>
          </p:cNvGraphicFramePr>
          <p:nvPr/>
        </p:nvGraphicFramePr>
        <p:xfrm>
          <a:off x="7082863" y="2269034"/>
          <a:ext cx="4967025" cy="2554419"/>
        </p:xfrm>
        <a:graphic>
          <a:graphicData uri="http://schemas.openxmlformats.org/drawingml/2006/table">
            <a:tbl>
              <a:tblPr firstRow="1" firstCol="1" bandRow="1"/>
              <a:tblGrid>
                <a:gridCol w="1639118">
                  <a:extLst>
                    <a:ext uri="{9D8B030D-6E8A-4147-A177-3AD203B41FA5}">
                      <a16:colId xmlns:a16="http://schemas.microsoft.com/office/drawing/2014/main" val="20000"/>
                    </a:ext>
                  </a:extLst>
                </a:gridCol>
                <a:gridCol w="1759983">
                  <a:extLst>
                    <a:ext uri="{9D8B030D-6E8A-4147-A177-3AD203B41FA5}">
                      <a16:colId xmlns:a16="http://schemas.microsoft.com/office/drawing/2014/main" val="20001"/>
                    </a:ext>
                  </a:extLst>
                </a:gridCol>
                <a:gridCol w="1567924">
                  <a:extLst>
                    <a:ext uri="{9D8B030D-6E8A-4147-A177-3AD203B41FA5}">
                      <a16:colId xmlns:a16="http://schemas.microsoft.com/office/drawing/2014/main" val="20002"/>
                    </a:ext>
                  </a:extLst>
                </a:gridCol>
              </a:tblGrid>
              <a:tr h="109475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nSpc>
                          <a:spcPct val="107000"/>
                        </a:lnSpc>
                        <a:spcAft>
                          <a:spcPts val="0"/>
                        </a:spcAft>
                      </a:pPr>
                      <a:r>
                        <a:rPr lang="en-US" sz="1600" b="0" dirty="0">
                          <a:solidFill>
                            <a:srgbClr val="000000"/>
                          </a:solidFill>
                          <a:effectLst/>
                        </a:rPr>
                        <a:t> </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ap="flat" cmpd="sng" algn="ctr">
                      <a:solidFill>
                        <a:sysClr val="windowText" lastClr="000000"/>
                      </a:solidFill>
                      <a:prstDash val="solid"/>
                      <a:round/>
                      <a:headEnd type="none" w="med" len="med"/>
                      <a:tailEnd type="none" w="med" len="me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Predicted Yes</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Predicted No</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72983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Actual Yes</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TN</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FP</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72983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Actual No</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FN</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TP</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bl>
          </a:graphicData>
        </a:graphic>
      </p:graphicFrame>
      <p:cxnSp>
        <p:nvCxnSpPr>
          <p:cNvPr id="2048" name="Straight Arrow Connector 2047"/>
          <p:cNvCxnSpPr>
            <a:stCxn id="2" idx="3"/>
            <a:endCxn id="47" idx="4"/>
          </p:cNvCxnSpPr>
          <p:nvPr/>
        </p:nvCxnSpPr>
        <p:spPr>
          <a:xfrm flipV="1">
            <a:off x="3839156" y="3768248"/>
            <a:ext cx="2150598" cy="2001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76961" y="2709914"/>
            <a:ext cx="1741393" cy="1822205"/>
            <a:chOff x="3737190" y="2716510"/>
            <a:chExt cx="1741393" cy="1822205"/>
          </a:xfrm>
        </p:grpSpPr>
        <p:sp>
          <p:nvSpPr>
            <p:cNvPr id="36" name="Flowchart: Connector 35"/>
            <p:cNvSpPr/>
            <p:nvPr/>
          </p:nvSpPr>
          <p:spPr>
            <a:xfrm>
              <a:off x="3737190" y="3395715"/>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 name="Flowchart: Connector 36"/>
            <p:cNvSpPr/>
            <p:nvPr/>
          </p:nvSpPr>
          <p:spPr>
            <a:xfrm>
              <a:off x="3737190" y="4081515"/>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8" name="Flowchart: Connector 37"/>
            <p:cNvSpPr/>
            <p:nvPr/>
          </p:nvSpPr>
          <p:spPr>
            <a:xfrm>
              <a:off x="4392377" y="3653314"/>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9" name="Flowchart: Connector 38"/>
            <p:cNvSpPr/>
            <p:nvPr/>
          </p:nvSpPr>
          <p:spPr>
            <a:xfrm>
              <a:off x="3737979" y="2716510"/>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Flowchart: Connector 39"/>
            <p:cNvSpPr/>
            <p:nvPr/>
          </p:nvSpPr>
          <p:spPr>
            <a:xfrm>
              <a:off x="4397510" y="2945110"/>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1" name="Straight Connector 40"/>
            <p:cNvCxnSpPr>
              <a:stCxn id="39" idx="6"/>
              <a:endCxn id="40" idx="2"/>
            </p:cNvCxnSpPr>
            <p:nvPr/>
          </p:nvCxnSpPr>
          <p:spPr>
            <a:xfrm>
              <a:off x="4195179" y="2945110"/>
              <a:ext cx="202331" cy="228600"/>
            </a:xfrm>
            <a:prstGeom prst="line">
              <a:avLst/>
            </a:prstGeom>
            <a:noFill/>
            <a:ln w="6350" cap="flat" cmpd="sng" algn="ctr">
              <a:solidFill>
                <a:sysClr val="windowText" lastClr="000000"/>
              </a:solidFill>
              <a:prstDash val="solid"/>
              <a:miter lim="800000"/>
            </a:ln>
            <a:effectLst/>
          </p:spPr>
        </p:cxnSp>
        <p:cxnSp>
          <p:nvCxnSpPr>
            <p:cNvPr id="42" name="Straight Connector 41"/>
            <p:cNvCxnSpPr>
              <a:stCxn id="36" idx="6"/>
              <a:endCxn id="40" idx="2"/>
            </p:cNvCxnSpPr>
            <p:nvPr/>
          </p:nvCxnSpPr>
          <p:spPr>
            <a:xfrm flipV="1">
              <a:off x="4194390" y="3173710"/>
              <a:ext cx="203120" cy="450605"/>
            </a:xfrm>
            <a:prstGeom prst="line">
              <a:avLst/>
            </a:prstGeom>
            <a:noFill/>
            <a:ln w="6350" cap="flat" cmpd="sng" algn="ctr">
              <a:solidFill>
                <a:sysClr val="windowText" lastClr="000000"/>
              </a:solidFill>
              <a:prstDash val="solid"/>
              <a:miter lim="800000"/>
            </a:ln>
            <a:effectLst/>
          </p:spPr>
        </p:cxnSp>
        <p:cxnSp>
          <p:nvCxnSpPr>
            <p:cNvPr id="43" name="Straight Connector 42"/>
            <p:cNvCxnSpPr>
              <a:stCxn id="37" idx="6"/>
              <a:endCxn id="40" idx="2"/>
            </p:cNvCxnSpPr>
            <p:nvPr/>
          </p:nvCxnSpPr>
          <p:spPr>
            <a:xfrm flipV="1">
              <a:off x="4194390" y="3173710"/>
              <a:ext cx="203120" cy="1136405"/>
            </a:xfrm>
            <a:prstGeom prst="line">
              <a:avLst/>
            </a:prstGeom>
            <a:noFill/>
            <a:ln w="6350" cap="flat" cmpd="sng" algn="ctr">
              <a:solidFill>
                <a:sysClr val="windowText" lastClr="000000"/>
              </a:solidFill>
              <a:prstDash val="solid"/>
              <a:miter lim="800000"/>
            </a:ln>
            <a:effectLst/>
          </p:spPr>
        </p:cxnSp>
        <p:cxnSp>
          <p:nvCxnSpPr>
            <p:cNvPr id="44" name="Straight Connector 43"/>
            <p:cNvCxnSpPr>
              <a:stCxn id="39" idx="6"/>
              <a:endCxn id="38" idx="2"/>
            </p:cNvCxnSpPr>
            <p:nvPr/>
          </p:nvCxnSpPr>
          <p:spPr>
            <a:xfrm>
              <a:off x="4195179" y="2945110"/>
              <a:ext cx="197198" cy="936804"/>
            </a:xfrm>
            <a:prstGeom prst="line">
              <a:avLst/>
            </a:prstGeom>
            <a:noFill/>
            <a:ln w="6350" cap="flat" cmpd="sng" algn="ctr">
              <a:solidFill>
                <a:sysClr val="windowText" lastClr="000000"/>
              </a:solidFill>
              <a:prstDash val="solid"/>
              <a:miter lim="800000"/>
            </a:ln>
            <a:effectLst/>
          </p:spPr>
        </p:cxnSp>
        <p:cxnSp>
          <p:nvCxnSpPr>
            <p:cNvPr id="45" name="Straight Connector 44"/>
            <p:cNvCxnSpPr>
              <a:stCxn id="36" idx="6"/>
              <a:endCxn id="38" idx="2"/>
            </p:cNvCxnSpPr>
            <p:nvPr/>
          </p:nvCxnSpPr>
          <p:spPr>
            <a:xfrm>
              <a:off x="4194390" y="3624315"/>
              <a:ext cx="197987" cy="257599"/>
            </a:xfrm>
            <a:prstGeom prst="line">
              <a:avLst/>
            </a:prstGeom>
            <a:noFill/>
            <a:ln w="6350" cap="flat" cmpd="sng" algn="ctr">
              <a:solidFill>
                <a:sysClr val="windowText" lastClr="000000"/>
              </a:solidFill>
              <a:prstDash val="solid"/>
              <a:miter lim="800000"/>
            </a:ln>
            <a:effectLst/>
          </p:spPr>
        </p:cxnSp>
        <p:cxnSp>
          <p:nvCxnSpPr>
            <p:cNvPr id="46" name="Straight Connector 45"/>
            <p:cNvCxnSpPr>
              <a:stCxn id="37" idx="6"/>
              <a:endCxn id="38" idx="2"/>
            </p:cNvCxnSpPr>
            <p:nvPr/>
          </p:nvCxnSpPr>
          <p:spPr>
            <a:xfrm flipV="1">
              <a:off x="4194390" y="3881914"/>
              <a:ext cx="197987" cy="428201"/>
            </a:xfrm>
            <a:prstGeom prst="line">
              <a:avLst/>
            </a:prstGeom>
            <a:noFill/>
            <a:ln w="6350" cap="flat" cmpd="sng" algn="ctr">
              <a:solidFill>
                <a:sysClr val="windowText" lastClr="000000"/>
              </a:solidFill>
              <a:prstDash val="solid"/>
              <a:miter lim="800000"/>
            </a:ln>
            <a:effectLst/>
          </p:spPr>
        </p:cxnSp>
        <p:sp>
          <p:nvSpPr>
            <p:cNvPr id="47" name="Flowchart: Connector 46"/>
            <p:cNvSpPr/>
            <p:nvPr/>
          </p:nvSpPr>
          <p:spPr>
            <a:xfrm>
              <a:off x="5021383" y="3317644"/>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8" name="Straight Connector 47"/>
            <p:cNvCxnSpPr>
              <a:stCxn id="38" idx="6"/>
              <a:endCxn id="47" idx="2"/>
            </p:cNvCxnSpPr>
            <p:nvPr/>
          </p:nvCxnSpPr>
          <p:spPr>
            <a:xfrm flipV="1">
              <a:off x="4849577" y="3546244"/>
              <a:ext cx="171806" cy="335670"/>
            </a:xfrm>
            <a:prstGeom prst="line">
              <a:avLst/>
            </a:prstGeom>
            <a:noFill/>
            <a:ln w="6350" cap="flat" cmpd="sng" algn="ctr">
              <a:solidFill>
                <a:sysClr val="windowText" lastClr="000000"/>
              </a:solidFill>
              <a:prstDash val="solid"/>
              <a:miter lim="800000"/>
            </a:ln>
            <a:effectLst/>
          </p:spPr>
        </p:cxnSp>
        <p:cxnSp>
          <p:nvCxnSpPr>
            <p:cNvPr id="51" name="Straight Connector 50"/>
            <p:cNvCxnSpPr>
              <a:stCxn id="40" idx="6"/>
              <a:endCxn id="47" idx="2"/>
            </p:cNvCxnSpPr>
            <p:nvPr/>
          </p:nvCxnSpPr>
          <p:spPr>
            <a:xfrm>
              <a:off x="4854710" y="3173710"/>
              <a:ext cx="166673" cy="372534"/>
            </a:xfrm>
            <a:prstGeom prst="line">
              <a:avLst/>
            </a:prstGeom>
            <a:noFill/>
            <a:ln w="6350" cap="flat" cmpd="sng" algn="ctr">
              <a:solidFill>
                <a:sysClr val="windowText" lastClr="000000"/>
              </a:solidFill>
              <a:prstDash val="solid"/>
              <a:miter lim="800000"/>
            </a:ln>
            <a:effectLst/>
          </p:spPr>
        </p:cxnSp>
      </p:grpSp>
      <p:cxnSp>
        <p:nvCxnSpPr>
          <p:cNvPr id="58" name="Straight Arrow Connector 57"/>
          <p:cNvCxnSpPr>
            <a:stCxn id="47" idx="6"/>
            <a:endCxn id="24" idx="1"/>
          </p:cNvCxnSpPr>
          <p:nvPr/>
        </p:nvCxnSpPr>
        <p:spPr>
          <a:xfrm>
            <a:off x="6218354" y="3539648"/>
            <a:ext cx="864509" cy="65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64" name="Rectangle 2063"/>
          <p:cNvSpPr/>
          <p:nvPr/>
        </p:nvSpPr>
        <p:spPr>
          <a:xfrm>
            <a:off x="84667" y="656167"/>
            <a:ext cx="3659515" cy="5740056"/>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744182" y="656167"/>
            <a:ext cx="3206952" cy="5740056"/>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958125" y="656167"/>
            <a:ext cx="5161908" cy="5740056"/>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TextBox 2065"/>
          <p:cNvSpPr txBox="1"/>
          <p:nvPr/>
        </p:nvSpPr>
        <p:spPr>
          <a:xfrm>
            <a:off x="4787248" y="653198"/>
            <a:ext cx="1120820" cy="369332"/>
          </a:xfrm>
          <a:prstGeom prst="rect">
            <a:avLst/>
          </a:prstGeom>
          <a:noFill/>
        </p:spPr>
        <p:txBody>
          <a:bodyPr wrap="none" rtlCol="0">
            <a:spAutoFit/>
          </a:bodyPr>
          <a:lstStyle/>
          <a:p>
            <a:r>
              <a:rPr lang="en-US" u="sng" dirty="0">
                <a:solidFill>
                  <a:srgbClr val="000000"/>
                </a:solidFill>
              </a:rPr>
              <a:t>Modeling</a:t>
            </a:r>
          </a:p>
        </p:txBody>
      </p:sp>
      <p:sp>
        <p:nvSpPr>
          <p:cNvPr id="71" name="TextBox 70"/>
          <p:cNvSpPr txBox="1"/>
          <p:nvPr/>
        </p:nvSpPr>
        <p:spPr>
          <a:xfrm>
            <a:off x="783345" y="648440"/>
            <a:ext cx="2262158" cy="369332"/>
          </a:xfrm>
          <a:prstGeom prst="rect">
            <a:avLst/>
          </a:prstGeom>
          <a:noFill/>
        </p:spPr>
        <p:txBody>
          <a:bodyPr wrap="none" rtlCol="0">
            <a:spAutoFit/>
          </a:bodyPr>
          <a:lstStyle/>
          <a:p>
            <a:r>
              <a:rPr lang="en-US" u="sng" dirty="0">
                <a:solidFill>
                  <a:srgbClr val="000000"/>
                </a:solidFill>
              </a:rPr>
              <a:t>Problem description</a:t>
            </a:r>
          </a:p>
        </p:txBody>
      </p:sp>
      <p:sp>
        <p:nvSpPr>
          <p:cNvPr id="72" name="TextBox 71"/>
          <p:cNvSpPr txBox="1"/>
          <p:nvPr/>
        </p:nvSpPr>
        <p:spPr>
          <a:xfrm>
            <a:off x="8422972" y="653198"/>
            <a:ext cx="2232214" cy="369332"/>
          </a:xfrm>
          <a:prstGeom prst="rect">
            <a:avLst/>
          </a:prstGeom>
          <a:noFill/>
        </p:spPr>
        <p:txBody>
          <a:bodyPr wrap="none" rtlCol="0">
            <a:spAutoFit/>
          </a:bodyPr>
          <a:lstStyle/>
          <a:p>
            <a:r>
              <a:rPr lang="en-US" u="sng" dirty="0">
                <a:solidFill>
                  <a:srgbClr val="000000"/>
                </a:solidFill>
              </a:rPr>
              <a:t>Validation &amp; Results</a:t>
            </a:r>
          </a:p>
        </p:txBody>
      </p:sp>
      <p:sp>
        <p:nvSpPr>
          <p:cNvPr id="4" name="TextBox 3"/>
          <p:cNvSpPr txBox="1"/>
          <p:nvPr/>
        </p:nvSpPr>
        <p:spPr>
          <a:xfrm>
            <a:off x="7388535" y="6036269"/>
            <a:ext cx="4355680" cy="553998"/>
          </a:xfrm>
          <a:prstGeom prst="rect">
            <a:avLst/>
          </a:prstGeom>
          <a:noFill/>
        </p:spPr>
        <p:txBody>
          <a:bodyPr wrap="none" rtlCol="0">
            <a:spAutoFit/>
          </a:bodyPr>
          <a:lstStyle/>
          <a:p>
            <a:pPr algn="ctr"/>
            <a:r>
              <a:rPr lang="en-US" sz="1000" u="sng" dirty="0">
                <a:solidFill>
                  <a:srgbClr val="000000"/>
                </a:solidFill>
              </a:rPr>
              <a:t>Comparisons to other models recently published</a:t>
            </a:r>
          </a:p>
          <a:p>
            <a:r>
              <a:rPr lang="en-US" sz="1000" dirty="0">
                <a:solidFill>
                  <a:srgbClr val="000000"/>
                </a:solidFill>
              </a:rPr>
              <a:t>Review of Solar Energetic Particle Models (Advances in Space Research)</a:t>
            </a:r>
          </a:p>
          <a:p>
            <a:endParaRPr lang="en-US" sz="1000" dirty="0">
              <a:solidFill>
                <a:srgbClr val="000000"/>
              </a:solidFill>
            </a:endParaRPr>
          </a:p>
        </p:txBody>
      </p:sp>
    </p:spTree>
    <p:extLst>
      <p:ext uri="{BB962C8B-B14F-4D97-AF65-F5344CB8AC3E}">
        <p14:creationId xmlns:p14="http://schemas.microsoft.com/office/powerpoint/2010/main" val="2400116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546536"/>
          </a:xfrm>
        </p:spPr>
        <p:txBody>
          <a:bodyPr>
            <a:normAutofit/>
          </a:bodyPr>
          <a:lstStyle/>
          <a:p>
            <a:pPr algn="ctr"/>
            <a:r>
              <a:rPr lang="sv-SE" dirty="0" err="1"/>
              <a:t>Application</a:t>
            </a:r>
            <a:r>
              <a:rPr lang="sv-SE" dirty="0"/>
              <a:t> on </a:t>
            </a:r>
            <a:r>
              <a:rPr lang="sv-SE" dirty="0" err="1"/>
              <a:t>forescasting</a:t>
            </a:r>
            <a:r>
              <a:rPr lang="sv-SE" dirty="0"/>
              <a:t> </a:t>
            </a:r>
            <a:r>
              <a:rPr lang="sv-SE" dirty="0" err="1"/>
              <a:t>SEPs</a:t>
            </a:r>
            <a:endParaRPr lang="sv-SE" dirty="0"/>
          </a:p>
        </p:txBody>
      </p:sp>
      <p:sp>
        <p:nvSpPr>
          <p:cNvPr id="10" name="TextBox 9">
            <a:extLst>
              <a:ext uri="{FF2B5EF4-FFF2-40B4-BE49-F238E27FC236}">
                <a16:creationId xmlns:a16="http://schemas.microsoft.com/office/drawing/2014/main" id="{0C5C0149-66DA-6198-AC5C-BF49B3FDE1C8}"/>
              </a:ext>
            </a:extLst>
          </p:cNvPr>
          <p:cNvSpPr txBox="1"/>
          <p:nvPr/>
        </p:nvSpPr>
        <p:spPr>
          <a:xfrm>
            <a:off x="-59266" y="6396223"/>
            <a:ext cx="6155266"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Aminalragia-Giamini</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000" i="0" u="none" strike="noStrike" kern="1200" cap="none" spc="0" normalizeH="0" baseline="0" noProof="0" dirty="0">
                <a:ln>
                  <a:noFill/>
                </a:ln>
                <a:solidFill>
                  <a:srgbClr val="000000"/>
                </a:solidFill>
                <a:effectLst/>
                <a:uLnTx/>
                <a:uFillTx/>
                <a:latin typeface="Arial" panose="020B0604020202020204"/>
                <a:ea typeface="+mn-ea"/>
                <a:cs typeface="+mn-cs"/>
              </a:rPr>
              <a:t>Raptis</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et al. (2021) | J. Space Weather Space </a:t>
            </a: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Clim</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p:cNvSpPr txBox="1"/>
          <p:nvPr/>
        </p:nvSpPr>
        <p:spPr>
          <a:xfrm>
            <a:off x="84667" y="5616178"/>
            <a:ext cx="3754489" cy="307777"/>
          </a:xfrm>
          <a:prstGeom prst="rect">
            <a:avLst/>
          </a:prstGeom>
          <a:noFill/>
        </p:spPr>
        <p:txBody>
          <a:bodyPr wrap="none" rtlCol="0">
            <a:spAutoFit/>
          </a:bodyPr>
          <a:lstStyle/>
          <a:p>
            <a:r>
              <a:rPr lang="en-US" sz="1400" dirty="0">
                <a:solidFill>
                  <a:srgbClr val="000000"/>
                </a:solidFill>
              </a:rPr>
              <a:t>Occurrence of SEP based on X-rays of flares</a:t>
            </a:r>
          </a:p>
        </p:txBody>
      </p:sp>
      <p:pic>
        <p:nvPicPr>
          <p:cNvPr id="2052" name="Picture 4" descr="The Biggest Solar Flare In Years Was Just Seen, With More Coming So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3480" y="1281703"/>
            <a:ext cx="2539784" cy="211401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Elbow Connector 16"/>
          <p:cNvCxnSpPr>
            <a:stCxn id="2052" idx="2"/>
            <a:endCxn id="36" idx="2"/>
          </p:cNvCxnSpPr>
          <p:nvPr/>
        </p:nvCxnSpPr>
        <p:spPr>
          <a:xfrm rot="16200000" flipH="1">
            <a:off x="2999164" y="2139922"/>
            <a:ext cx="222004" cy="2733589"/>
          </a:xfrm>
          <a:prstGeom prst="bentConnector2">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17479" y="3676756"/>
            <a:ext cx="995785" cy="276999"/>
          </a:xfrm>
          <a:prstGeom prst="rect">
            <a:avLst/>
          </a:prstGeom>
          <a:noFill/>
        </p:spPr>
        <p:txBody>
          <a:bodyPr wrap="none" rtlCol="0">
            <a:spAutoFit/>
          </a:bodyPr>
          <a:lstStyle/>
          <a:p>
            <a:r>
              <a:rPr lang="en-US" sz="1200" dirty="0">
                <a:solidFill>
                  <a:srgbClr val="000000"/>
                </a:solidFill>
              </a:rPr>
              <a:t>24 features </a:t>
            </a:r>
          </a:p>
        </p:txBody>
      </p:sp>
      <p:graphicFrame>
        <p:nvGraphicFramePr>
          <p:cNvPr id="24" name="Table 23"/>
          <p:cNvGraphicFramePr>
            <a:graphicFrameLocks noGrp="1"/>
          </p:cNvGraphicFramePr>
          <p:nvPr/>
        </p:nvGraphicFramePr>
        <p:xfrm>
          <a:off x="7082863" y="2269034"/>
          <a:ext cx="4967025" cy="2554419"/>
        </p:xfrm>
        <a:graphic>
          <a:graphicData uri="http://schemas.openxmlformats.org/drawingml/2006/table">
            <a:tbl>
              <a:tblPr firstRow="1" firstCol="1" bandRow="1"/>
              <a:tblGrid>
                <a:gridCol w="1639118">
                  <a:extLst>
                    <a:ext uri="{9D8B030D-6E8A-4147-A177-3AD203B41FA5}">
                      <a16:colId xmlns:a16="http://schemas.microsoft.com/office/drawing/2014/main" val="20000"/>
                    </a:ext>
                  </a:extLst>
                </a:gridCol>
                <a:gridCol w="1759983">
                  <a:extLst>
                    <a:ext uri="{9D8B030D-6E8A-4147-A177-3AD203B41FA5}">
                      <a16:colId xmlns:a16="http://schemas.microsoft.com/office/drawing/2014/main" val="20001"/>
                    </a:ext>
                  </a:extLst>
                </a:gridCol>
                <a:gridCol w="1567924">
                  <a:extLst>
                    <a:ext uri="{9D8B030D-6E8A-4147-A177-3AD203B41FA5}">
                      <a16:colId xmlns:a16="http://schemas.microsoft.com/office/drawing/2014/main" val="20002"/>
                    </a:ext>
                  </a:extLst>
                </a:gridCol>
              </a:tblGrid>
              <a:tr h="109475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nSpc>
                          <a:spcPct val="107000"/>
                        </a:lnSpc>
                        <a:spcAft>
                          <a:spcPts val="0"/>
                        </a:spcAft>
                      </a:pPr>
                      <a:r>
                        <a:rPr lang="en-US" sz="1600" b="0" dirty="0">
                          <a:solidFill>
                            <a:srgbClr val="000000"/>
                          </a:solidFill>
                          <a:effectLst/>
                        </a:rPr>
                        <a:t> </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ap="flat" cmpd="sng" algn="ctr">
                      <a:solidFill>
                        <a:sysClr val="windowText" lastClr="000000"/>
                      </a:solidFill>
                      <a:prstDash val="solid"/>
                      <a:round/>
                      <a:headEnd type="none" w="med" len="med"/>
                      <a:tailEnd type="none" w="med" len="me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SEP predicted always YES</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SEP predicted always NO</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0000"/>
                  </a:ext>
                </a:extLst>
              </a:tr>
              <a:tr h="72983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SEP occurred YES</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191/220 </a:t>
                      </a:r>
                    </a:p>
                    <a:p>
                      <a:pPr algn="ctr">
                        <a:lnSpc>
                          <a:spcPct val="107000"/>
                        </a:lnSpc>
                        <a:spcAft>
                          <a:spcPts val="0"/>
                        </a:spcAft>
                      </a:pPr>
                      <a:r>
                        <a:rPr lang="en-US" sz="1600" b="0" dirty="0">
                          <a:solidFill>
                            <a:srgbClr val="000000"/>
                          </a:solidFill>
                          <a:effectLst/>
                        </a:rPr>
                        <a:t>[86.81 %]</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19/220 </a:t>
                      </a:r>
                    </a:p>
                    <a:p>
                      <a:pPr algn="ctr">
                        <a:lnSpc>
                          <a:spcPct val="107000"/>
                        </a:lnSpc>
                        <a:spcAft>
                          <a:spcPts val="0"/>
                        </a:spcAft>
                      </a:pPr>
                      <a:r>
                        <a:rPr lang="en-US" sz="1600" b="0" dirty="0">
                          <a:solidFill>
                            <a:srgbClr val="000000"/>
                          </a:solidFill>
                          <a:effectLst/>
                        </a:rPr>
                        <a:t>[8.63%]</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72983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7000"/>
                        </a:lnSpc>
                        <a:spcAft>
                          <a:spcPts val="0"/>
                        </a:spcAft>
                      </a:pPr>
                      <a:r>
                        <a:rPr lang="en-US" sz="1600" b="0" dirty="0">
                          <a:solidFill>
                            <a:srgbClr val="000000"/>
                          </a:solidFill>
                          <a:effectLst/>
                        </a:rPr>
                        <a:t>SEP occurred NO</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[7.77 %]</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7000"/>
                        </a:lnSpc>
                        <a:spcAft>
                          <a:spcPts val="0"/>
                        </a:spcAft>
                      </a:pPr>
                      <a:r>
                        <a:rPr lang="en-US" sz="1600" b="0" dirty="0">
                          <a:solidFill>
                            <a:srgbClr val="000000"/>
                          </a:solidFill>
                          <a:effectLst/>
                        </a:rPr>
                        <a:t>[92.23%]</a:t>
                      </a:r>
                      <a:endParaRPr lang="en-US" sz="14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bl>
          </a:graphicData>
        </a:graphic>
      </p:graphicFrame>
      <p:cxnSp>
        <p:nvCxnSpPr>
          <p:cNvPr id="2048" name="Straight Arrow Connector 2047"/>
          <p:cNvCxnSpPr>
            <a:stCxn id="2" idx="3"/>
            <a:endCxn id="47" idx="4"/>
          </p:cNvCxnSpPr>
          <p:nvPr/>
        </p:nvCxnSpPr>
        <p:spPr>
          <a:xfrm flipV="1">
            <a:off x="3839156" y="3768248"/>
            <a:ext cx="2150598" cy="2001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76961" y="2709914"/>
            <a:ext cx="1741393" cy="1822205"/>
            <a:chOff x="3737190" y="2716510"/>
            <a:chExt cx="1741393" cy="1822205"/>
          </a:xfrm>
        </p:grpSpPr>
        <p:sp>
          <p:nvSpPr>
            <p:cNvPr id="36" name="Flowchart: Connector 35"/>
            <p:cNvSpPr/>
            <p:nvPr/>
          </p:nvSpPr>
          <p:spPr>
            <a:xfrm>
              <a:off x="3737190" y="3395715"/>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 name="Flowchart: Connector 36"/>
            <p:cNvSpPr/>
            <p:nvPr/>
          </p:nvSpPr>
          <p:spPr>
            <a:xfrm>
              <a:off x="3737190" y="4081515"/>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8" name="Flowchart: Connector 37"/>
            <p:cNvSpPr/>
            <p:nvPr/>
          </p:nvSpPr>
          <p:spPr>
            <a:xfrm>
              <a:off x="4392377" y="3653314"/>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9" name="Flowchart: Connector 38"/>
            <p:cNvSpPr/>
            <p:nvPr/>
          </p:nvSpPr>
          <p:spPr>
            <a:xfrm>
              <a:off x="3737979" y="2716510"/>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Flowchart: Connector 39"/>
            <p:cNvSpPr/>
            <p:nvPr/>
          </p:nvSpPr>
          <p:spPr>
            <a:xfrm>
              <a:off x="4397510" y="2945110"/>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1" name="Straight Connector 40"/>
            <p:cNvCxnSpPr>
              <a:stCxn id="39" idx="6"/>
              <a:endCxn id="40" idx="2"/>
            </p:cNvCxnSpPr>
            <p:nvPr/>
          </p:nvCxnSpPr>
          <p:spPr>
            <a:xfrm>
              <a:off x="4195179" y="2945110"/>
              <a:ext cx="202331" cy="228600"/>
            </a:xfrm>
            <a:prstGeom prst="line">
              <a:avLst/>
            </a:prstGeom>
            <a:noFill/>
            <a:ln w="6350" cap="flat" cmpd="sng" algn="ctr">
              <a:solidFill>
                <a:sysClr val="windowText" lastClr="000000"/>
              </a:solidFill>
              <a:prstDash val="solid"/>
              <a:miter lim="800000"/>
            </a:ln>
            <a:effectLst/>
          </p:spPr>
        </p:cxnSp>
        <p:cxnSp>
          <p:nvCxnSpPr>
            <p:cNvPr id="42" name="Straight Connector 41"/>
            <p:cNvCxnSpPr>
              <a:stCxn id="36" idx="6"/>
              <a:endCxn id="40" idx="2"/>
            </p:cNvCxnSpPr>
            <p:nvPr/>
          </p:nvCxnSpPr>
          <p:spPr>
            <a:xfrm flipV="1">
              <a:off x="4194390" y="3173710"/>
              <a:ext cx="203120" cy="450605"/>
            </a:xfrm>
            <a:prstGeom prst="line">
              <a:avLst/>
            </a:prstGeom>
            <a:noFill/>
            <a:ln w="6350" cap="flat" cmpd="sng" algn="ctr">
              <a:solidFill>
                <a:sysClr val="windowText" lastClr="000000"/>
              </a:solidFill>
              <a:prstDash val="solid"/>
              <a:miter lim="800000"/>
            </a:ln>
            <a:effectLst/>
          </p:spPr>
        </p:cxnSp>
        <p:cxnSp>
          <p:nvCxnSpPr>
            <p:cNvPr id="43" name="Straight Connector 42"/>
            <p:cNvCxnSpPr>
              <a:stCxn id="37" idx="6"/>
              <a:endCxn id="40" idx="2"/>
            </p:cNvCxnSpPr>
            <p:nvPr/>
          </p:nvCxnSpPr>
          <p:spPr>
            <a:xfrm flipV="1">
              <a:off x="4194390" y="3173710"/>
              <a:ext cx="203120" cy="1136405"/>
            </a:xfrm>
            <a:prstGeom prst="line">
              <a:avLst/>
            </a:prstGeom>
            <a:noFill/>
            <a:ln w="6350" cap="flat" cmpd="sng" algn="ctr">
              <a:solidFill>
                <a:sysClr val="windowText" lastClr="000000"/>
              </a:solidFill>
              <a:prstDash val="solid"/>
              <a:miter lim="800000"/>
            </a:ln>
            <a:effectLst/>
          </p:spPr>
        </p:cxnSp>
        <p:cxnSp>
          <p:nvCxnSpPr>
            <p:cNvPr id="44" name="Straight Connector 43"/>
            <p:cNvCxnSpPr>
              <a:stCxn id="39" idx="6"/>
              <a:endCxn id="38" idx="2"/>
            </p:cNvCxnSpPr>
            <p:nvPr/>
          </p:nvCxnSpPr>
          <p:spPr>
            <a:xfrm>
              <a:off x="4195179" y="2945110"/>
              <a:ext cx="197198" cy="936804"/>
            </a:xfrm>
            <a:prstGeom prst="line">
              <a:avLst/>
            </a:prstGeom>
            <a:noFill/>
            <a:ln w="6350" cap="flat" cmpd="sng" algn="ctr">
              <a:solidFill>
                <a:sysClr val="windowText" lastClr="000000"/>
              </a:solidFill>
              <a:prstDash val="solid"/>
              <a:miter lim="800000"/>
            </a:ln>
            <a:effectLst/>
          </p:spPr>
        </p:cxnSp>
        <p:cxnSp>
          <p:nvCxnSpPr>
            <p:cNvPr id="45" name="Straight Connector 44"/>
            <p:cNvCxnSpPr>
              <a:stCxn id="36" idx="6"/>
              <a:endCxn id="38" idx="2"/>
            </p:cNvCxnSpPr>
            <p:nvPr/>
          </p:nvCxnSpPr>
          <p:spPr>
            <a:xfrm>
              <a:off x="4194390" y="3624315"/>
              <a:ext cx="197987" cy="257599"/>
            </a:xfrm>
            <a:prstGeom prst="line">
              <a:avLst/>
            </a:prstGeom>
            <a:noFill/>
            <a:ln w="6350" cap="flat" cmpd="sng" algn="ctr">
              <a:solidFill>
                <a:sysClr val="windowText" lastClr="000000"/>
              </a:solidFill>
              <a:prstDash val="solid"/>
              <a:miter lim="800000"/>
            </a:ln>
            <a:effectLst/>
          </p:spPr>
        </p:cxnSp>
        <p:cxnSp>
          <p:nvCxnSpPr>
            <p:cNvPr id="46" name="Straight Connector 45"/>
            <p:cNvCxnSpPr>
              <a:stCxn id="37" idx="6"/>
              <a:endCxn id="38" idx="2"/>
            </p:cNvCxnSpPr>
            <p:nvPr/>
          </p:nvCxnSpPr>
          <p:spPr>
            <a:xfrm flipV="1">
              <a:off x="4194390" y="3881914"/>
              <a:ext cx="197987" cy="428201"/>
            </a:xfrm>
            <a:prstGeom prst="line">
              <a:avLst/>
            </a:prstGeom>
            <a:noFill/>
            <a:ln w="6350" cap="flat" cmpd="sng" algn="ctr">
              <a:solidFill>
                <a:sysClr val="windowText" lastClr="000000"/>
              </a:solidFill>
              <a:prstDash val="solid"/>
              <a:miter lim="800000"/>
            </a:ln>
            <a:effectLst/>
          </p:spPr>
        </p:cxnSp>
        <p:sp>
          <p:nvSpPr>
            <p:cNvPr id="47" name="Flowchart: Connector 46"/>
            <p:cNvSpPr/>
            <p:nvPr/>
          </p:nvSpPr>
          <p:spPr>
            <a:xfrm>
              <a:off x="5021383" y="3317644"/>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8" name="Straight Connector 47"/>
            <p:cNvCxnSpPr>
              <a:stCxn id="38" idx="6"/>
              <a:endCxn id="47" idx="2"/>
            </p:cNvCxnSpPr>
            <p:nvPr/>
          </p:nvCxnSpPr>
          <p:spPr>
            <a:xfrm flipV="1">
              <a:off x="4849577" y="3546244"/>
              <a:ext cx="171806" cy="335670"/>
            </a:xfrm>
            <a:prstGeom prst="line">
              <a:avLst/>
            </a:prstGeom>
            <a:noFill/>
            <a:ln w="6350" cap="flat" cmpd="sng" algn="ctr">
              <a:solidFill>
                <a:sysClr val="windowText" lastClr="000000"/>
              </a:solidFill>
              <a:prstDash val="solid"/>
              <a:miter lim="800000"/>
            </a:ln>
            <a:effectLst/>
          </p:spPr>
        </p:cxnSp>
        <p:cxnSp>
          <p:nvCxnSpPr>
            <p:cNvPr id="51" name="Straight Connector 50"/>
            <p:cNvCxnSpPr>
              <a:stCxn id="40" idx="6"/>
              <a:endCxn id="47" idx="2"/>
            </p:cNvCxnSpPr>
            <p:nvPr/>
          </p:nvCxnSpPr>
          <p:spPr>
            <a:xfrm>
              <a:off x="4854710" y="3173710"/>
              <a:ext cx="166673" cy="372534"/>
            </a:xfrm>
            <a:prstGeom prst="line">
              <a:avLst/>
            </a:prstGeom>
            <a:noFill/>
            <a:ln w="6350" cap="flat" cmpd="sng" algn="ctr">
              <a:solidFill>
                <a:sysClr val="windowText" lastClr="000000"/>
              </a:solidFill>
              <a:prstDash val="solid"/>
              <a:miter lim="800000"/>
            </a:ln>
            <a:effectLst/>
          </p:spPr>
        </p:cxnSp>
      </p:grpSp>
      <p:cxnSp>
        <p:nvCxnSpPr>
          <p:cNvPr id="58" name="Straight Arrow Connector 57"/>
          <p:cNvCxnSpPr>
            <a:stCxn id="47" idx="6"/>
            <a:endCxn id="24" idx="1"/>
          </p:cNvCxnSpPr>
          <p:nvPr/>
        </p:nvCxnSpPr>
        <p:spPr>
          <a:xfrm>
            <a:off x="6218354" y="3539648"/>
            <a:ext cx="864509" cy="659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64" name="Rectangle 2063"/>
          <p:cNvSpPr/>
          <p:nvPr/>
        </p:nvSpPr>
        <p:spPr>
          <a:xfrm>
            <a:off x="84667" y="656167"/>
            <a:ext cx="3659515" cy="5740056"/>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744182" y="656167"/>
            <a:ext cx="3206952" cy="5740056"/>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958125" y="656167"/>
            <a:ext cx="5161908" cy="5740056"/>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TextBox 2065"/>
          <p:cNvSpPr txBox="1"/>
          <p:nvPr/>
        </p:nvSpPr>
        <p:spPr>
          <a:xfrm>
            <a:off x="4787248" y="653198"/>
            <a:ext cx="1120820" cy="369332"/>
          </a:xfrm>
          <a:prstGeom prst="rect">
            <a:avLst/>
          </a:prstGeom>
          <a:noFill/>
        </p:spPr>
        <p:txBody>
          <a:bodyPr wrap="none" rtlCol="0">
            <a:spAutoFit/>
          </a:bodyPr>
          <a:lstStyle/>
          <a:p>
            <a:r>
              <a:rPr lang="en-US" u="sng" dirty="0">
                <a:solidFill>
                  <a:srgbClr val="000000"/>
                </a:solidFill>
              </a:rPr>
              <a:t>Modeling</a:t>
            </a:r>
          </a:p>
        </p:txBody>
      </p:sp>
      <p:sp>
        <p:nvSpPr>
          <p:cNvPr id="71" name="TextBox 70"/>
          <p:cNvSpPr txBox="1"/>
          <p:nvPr/>
        </p:nvSpPr>
        <p:spPr>
          <a:xfrm>
            <a:off x="783345" y="648440"/>
            <a:ext cx="2262158" cy="369332"/>
          </a:xfrm>
          <a:prstGeom prst="rect">
            <a:avLst/>
          </a:prstGeom>
          <a:noFill/>
        </p:spPr>
        <p:txBody>
          <a:bodyPr wrap="none" rtlCol="0">
            <a:spAutoFit/>
          </a:bodyPr>
          <a:lstStyle/>
          <a:p>
            <a:r>
              <a:rPr lang="en-US" u="sng" dirty="0">
                <a:solidFill>
                  <a:srgbClr val="000000"/>
                </a:solidFill>
              </a:rPr>
              <a:t>Problem description</a:t>
            </a:r>
          </a:p>
        </p:txBody>
      </p:sp>
      <p:sp>
        <p:nvSpPr>
          <p:cNvPr id="72" name="TextBox 71"/>
          <p:cNvSpPr txBox="1"/>
          <p:nvPr/>
        </p:nvSpPr>
        <p:spPr>
          <a:xfrm>
            <a:off x="8422972" y="653198"/>
            <a:ext cx="2232214" cy="369332"/>
          </a:xfrm>
          <a:prstGeom prst="rect">
            <a:avLst/>
          </a:prstGeom>
          <a:noFill/>
        </p:spPr>
        <p:txBody>
          <a:bodyPr wrap="none" rtlCol="0">
            <a:spAutoFit/>
          </a:bodyPr>
          <a:lstStyle/>
          <a:p>
            <a:r>
              <a:rPr lang="en-US" u="sng" dirty="0">
                <a:solidFill>
                  <a:srgbClr val="000000"/>
                </a:solidFill>
              </a:rPr>
              <a:t>Validation &amp; Results</a:t>
            </a:r>
          </a:p>
        </p:txBody>
      </p:sp>
      <p:sp>
        <p:nvSpPr>
          <p:cNvPr id="4" name="TextBox 3"/>
          <p:cNvSpPr txBox="1"/>
          <p:nvPr/>
        </p:nvSpPr>
        <p:spPr>
          <a:xfrm>
            <a:off x="7388535" y="6036269"/>
            <a:ext cx="4355680" cy="553998"/>
          </a:xfrm>
          <a:prstGeom prst="rect">
            <a:avLst/>
          </a:prstGeom>
          <a:noFill/>
        </p:spPr>
        <p:txBody>
          <a:bodyPr wrap="none" rtlCol="0">
            <a:spAutoFit/>
          </a:bodyPr>
          <a:lstStyle/>
          <a:p>
            <a:pPr algn="ctr"/>
            <a:r>
              <a:rPr lang="en-US" sz="1000" u="sng" dirty="0">
                <a:solidFill>
                  <a:srgbClr val="000000"/>
                </a:solidFill>
              </a:rPr>
              <a:t>Comparisons to other models recently published</a:t>
            </a:r>
          </a:p>
          <a:p>
            <a:r>
              <a:rPr lang="en-US" sz="1000" dirty="0">
                <a:solidFill>
                  <a:srgbClr val="000000"/>
                </a:solidFill>
              </a:rPr>
              <a:t>Review of Solar Energetic Particle Models (Advances in Space Research)</a:t>
            </a:r>
          </a:p>
          <a:p>
            <a:endParaRPr lang="en-US" sz="1000" dirty="0">
              <a:solidFill>
                <a:srgbClr val="000000"/>
              </a:solidFill>
            </a:endParaRPr>
          </a:p>
        </p:txBody>
      </p:sp>
    </p:spTree>
    <p:extLst>
      <p:ext uri="{BB962C8B-B14F-4D97-AF65-F5344CB8AC3E}">
        <p14:creationId xmlns:p14="http://schemas.microsoft.com/office/powerpoint/2010/main" val="2496897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Learn more on machine learning &amp; space physics</a:t>
            </a:r>
            <a:endParaRPr lang="sv-SE" dirty="0"/>
          </a:p>
        </p:txBody>
      </p:sp>
      <p:pic>
        <p:nvPicPr>
          <p:cNvPr id="5" name="Picture 4"/>
          <p:cNvPicPr>
            <a:picLocks noChangeAspect="1"/>
          </p:cNvPicPr>
          <p:nvPr/>
        </p:nvPicPr>
        <p:blipFill>
          <a:blip r:embed="rId2"/>
          <a:stretch>
            <a:fillRect/>
          </a:stretch>
        </p:blipFill>
        <p:spPr>
          <a:xfrm>
            <a:off x="6543799" y="1699664"/>
            <a:ext cx="5478081" cy="2924840"/>
          </a:xfrm>
          <a:prstGeom prst="rect">
            <a:avLst/>
          </a:prstGeom>
        </p:spPr>
      </p:pic>
      <p:pic>
        <p:nvPicPr>
          <p:cNvPr id="6" name="Picture 5"/>
          <p:cNvPicPr>
            <a:picLocks noChangeAspect="1"/>
          </p:cNvPicPr>
          <p:nvPr/>
        </p:nvPicPr>
        <p:blipFill>
          <a:blip r:embed="rId3"/>
          <a:stretch>
            <a:fillRect/>
          </a:stretch>
        </p:blipFill>
        <p:spPr>
          <a:xfrm>
            <a:off x="26593" y="1699664"/>
            <a:ext cx="6119026" cy="3029353"/>
          </a:xfrm>
          <a:prstGeom prst="rect">
            <a:avLst/>
          </a:prstGeom>
        </p:spPr>
      </p:pic>
    </p:spTree>
    <p:extLst>
      <p:ext uri="{BB962C8B-B14F-4D97-AF65-F5344CB8AC3E}">
        <p14:creationId xmlns:p14="http://schemas.microsoft.com/office/powerpoint/2010/main" val="15512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TLDR version</a:t>
            </a:r>
            <a:endParaRPr lang="sv-SE" dirty="0"/>
          </a:p>
        </p:txBody>
      </p:sp>
      <p:pic>
        <p:nvPicPr>
          <p:cNvPr id="4" name="Content Placeholder 3" descr="xkcd: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7596" y="789089"/>
            <a:ext cx="4898395" cy="57896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F10860-289C-91DE-A628-3C38C8900192}"/>
              </a:ext>
            </a:extLst>
          </p:cNvPr>
          <p:cNvSpPr txBox="1"/>
          <p:nvPr/>
        </p:nvSpPr>
        <p:spPr>
          <a:xfrm>
            <a:off x="-67292" y="6387514"/>
            <a:ext cx="6163292" cy="246221"/>
          </a:xfrm>
          <a:prstGeom prst="rect">
            <a:avLst/>
          </a:prstGeom>
          <a:noFill/>
        </p:spPr>
        <p:txBody>
          <a:bodyPr wrap="square">
            <a:spAutoFit/>
          </a:bodyPr>
          <a:lstStyle/>
          <a:p>
            <a:r>
              <a:rPr lang="LID4096" sz="1000" dirty="0">
                <a:solidFill>
                  <a:srgbClr val="000000"/>
                </a:solidFill>
                <a:hlinkClick r:id="rId3"/>
              </a:rPr>
              <a:t>https://xkcd.com/1838/</a:t>
            </a:r>
            <a:r>
              <a:rPr lang="en-US" sz="1000" dirty="0">
                <a:solidFill>
                  <a:srgbClr val="000000"/>
                </a:solidFill>
              </a:rPr>
              <a:t> </a:t>
            </a:r>
            <a:endParaRPr lang="LID4096" sz="1000" dirty="0">
              <a:solidFill>
                <a:srgbClr val="000000"/>
              </a:solidFill>
            </a:endParaRPr>
          </a:p>
        </p:txBody>
      </p:sp>
    </p:spTree>
    <p:extLst>
      <p:ext uri="{BB962C8B-B14F-4D97-AF65-F5344CB8AC3E}">
        <p14:creationId xmlns:p14="http://schemas.microsoft.com/office/powerpoint/2010/main" val="328746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7"/>
            <a:ext cx="11041200" cy="494003"/>
          </a:xfrm>
        </p:spPr>
        <p:txBody>
          <a:bodyPr>
            <a:normAutofit/>
          </a:bodyPr>
          <a:lstStyle/>
          <a:p>
            <a:pPr algn="ctr"/>
            <a:r>
              <a:rPr lang="en-US" dirty="0"/>
              <a:t>Final notes</a:t>
            </a:r>
          </a:p>
        </p:txBody>
      </p:sp>
      <p:sp>
        <p:nvSpPr>
          <p:cNvPr id="3" name="Rectangle 2"/>
          <p:cNvSpPr/>
          <p:nvPr/>
        </p:nvSpPr>
        <p:spPr>
          <a:xfrm>
            <a:off x="599573" y="1565248"/>
            <a:ext cx="10992853" cy="3816429"/>
          </a:xfrm>
          <a:prstGeom prst="rect">
            <a:avLst/>
          </a:prstGeom>
        </p:spPr>
        <p:txBody>
          <a:bodyPr wrap="square">
            <a:spAutoFit/>
          </a:bodyPr>
          <a:lstStyle/>
          <a:p>
            <a:pPr marL="342900" indent="-342900" algn="just">
              <a:buFont typeface="Arial" panose="020B0604020202020204" pitchFamily="34" charset="0"/>
              <a:buChar char="•"/>
            </a:pPr>
            <a:r>
              <a:rPr lang="en-US" sz="2200" dirty="0">
                <a:solidFill>
                  <a:srgbClr val="000000"/>
                </a:solidFill>
              </a:rPr>
              <a:t>We only saw a small piece of the puzzle today. Applications in physics include:</a:t>
            </a:r>
          </a:p>
          <a:p>
            <a:pPr marL="342900" indent="-342900" algn="just">
              <a:buFont typeface="Arial" panose="020B0604020202020204" pitchFamily="34" charset="0"/>
              <a:buChar char="•"/>
            </a:pPr>
            <a:endParaRPr lang="en-US" sz="2200" dirty="0">
              <a:solidFill>
                <a:srgbClr val="000000"/>
              </a:solidFill>
            </a:endParaRPr>
          </a:p>
          <a:p>
            <a:pPr marL="342900" indent="-342900" algn="just">
              <a:buFontTx/>
              <a:buChar char="-"/>
            </a:pPr>
            <a:r>
              <a:rPr lang="en-US" sz="2200" i="1" dirty="0">
                <a:solidFill>
                  <a:srgbClr val="000000"/>
                </a:solidFill>
              </a:rPr>
              <a:t>Unsupervised</a:t>
            </a:r>
            <a:r>
              <a:rPr lang="en-US" sz="2200" dirty="0">
                <a:solidFill>
                  <a:srgbClr val="000000"/>
                </a:solidFill>
              </a:rPr>
              <a:t> learning (clustering of magnetospheric environments)</a:t>
            </a:r>
          </a:p>
          <a:p>
            <a:pPr marL="342900" indent="-342900" algn="just">
              <a:buFontTx/>
              <a:buChar char="-"/>
            </a:pPr>
            <a:endParaRPr lang="en-US" sz="2200" dirty="0">
              <a:solidFill>
                <a:srgbClr val="000000"/>
              </a:solidFill>
            </a:endParaRPr>
          </a:p>
          <a:p>
            <a:pPr marL="342900" indent="-342900" algn="just">
              <a:buFontTx/>
              <a:buChar char="-"/>
            </a:pPr>
            <a:r>
              <a:rPr lang="en-US" sz="2200" i="1" dirty="0">
                <a:solidFill>
                  <a:srgbClr val="000000"/>
                </a:solidFill>
              </a:rPr>
              <a:t>Reinforcement</a:t>
            </a:r>
            <a:r>
              <a:rPr lang="en-US" sz="2200" dirty="0">
                <a:solidFill>
                  <a:srgbClr val="000000"/>
                </a:solidFill>
              </a:rPr>
              <a:t> learning (optimize when and where to make observations with telescopes)</a:t>
            </a:r>
          </a:p>
          <a:p>
            <a:pPr marL="342900" indent="-342900" algn="just">
              <a:buFontTx/>
              <a:buChar char="-"/>
            </a:pPr>
            <a:endParaRPr lang="en-US" sz="2200" dirty="0">
              <a:solidFill>
                <a:srgbClr val="000000"/>
              </a:solidFill>
            </a:endParaRPr>
          </a:p>
          <a:p>
            <a:pPr marL="342900" indent="-342900" algn="just">
              <a:buFontTx/>
              <a:buChar char="-"/>
            </a:pPr>
            <a:r>
              <a:rPr lang="en-US" sz="2200" dirty="0">
                <a:solidFill>
                  <a:srgbClr val="000000"/>
                </a:solidFill>
              </a:rPr>
              <a:t>Physics – Informed Neural Networks (PINNS). (e.g., diffusion in radiation belts)</a:t>
            </a:r>
          </a:p>
          <a:p>
            <a:pPr algn="just"/>
            <a:endParaRPr lang="en-US" sz="2200" dirty="0">
              <a:solidFill>
                <a:srgbClr val="000000"/>
              </a:solidFill>
            </a:endParaRPr>
          </a:p>
          <a:p>
            <a:pPr algn="just"/>
            <a:r>
              <a:rPr lang="en-US" sz="2200" dirty="0">
                <a:solidFill>
                  <a:srgbClr val="000000"/>
                </a:solidFill>
              </a:rPr>
              <a:t>I will be more than glad to share information about these topics if you want to learn more &amp; provide material. </a:t>
            </a:r>
          </a:p>
        </p:txBody>
      </p:sp>
    </p:spTree>
    <p:extLst>
      <p:ext uri="{BB962C8B-B14F-4D97-AF65-F5344CB8AC3E}">
        <p14:creationId xmlns:p14="http://schemas.microsoft.com/office/powerpoint/2010/main" val="100206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7"/>
            <a:ext cx="11041200" cy="494003"/>
          </a:xfrm>
        </p:spPr>
        <p:txBody>
          <a:bodyPr>
            <a:normAutofit/>
          </a:bodyPr>
          <a:lstStyle/>
          <a:p>
            <a:pPr algn="ctr"/>
            <a:r>
              <a:rPr lang="en-US" dirty="0"/>
              <a:t>Summary &amp; Take-Home Message</a:t>
            </a:r>
          </a:p>
        </p:txBody>
      </p:sp>
      <p:sp>
        <p:nvSpPr>
          <p:cNvPr id="3" name="Rectangle 2"/>
          <p:cNvSpPr/>
          <p:nvPr/>
        </p:nvSpPr>
        <p:spPr>
          <a:xfrm>
            <a:off x="710754" y="2067094"/>
            <a:ext cx="5571513" cy="3139321"/>
          </a:xfrm>
          <a:prstGeom prst="rect">
            <a:avLst/>
          </a:prstGeom>
        </p:spPr>
        <p:txBody>
          <a:bodyPr wrap="square">
            <a:spAutoFit/>
          </a:bodyPr>
          <a:lstStyle/>
          <a:p>
            <a:pPr marL="342900" indent="-342900" algn="just">
              <a:buFont typeface="Arial" panose="020B0604020202020204" pitchFamily="34" charset="0"/>
              <a:buChar char="•"/>
            </a:pPr>
            <a:r>
              <a:rPr lang="en-US" sz="2200" dirty="0">
                <a:solidFill>
                  <a:srgbClr val="000000"/>
                </a:solidFill>
              </a:rPr>
              <a:t>Machine learning techniques are already used a lot in research, both in academia and in industry.  </a:t>
            </a:r>
          </a:p>
          <a:p>
            <a:pPr marL="342900" indent="-342900" algn="just">
              <a:buFont typeface="Arial" panose="020B0604020202020204" pitchFamily="34" charset="0"/>
              <a:buChar char="•"/>
            </a:pPr>
            <a:endParaRPr lang="en-US" sz="2200" dirty="0">
              <a:solidFill>
                <a:srgbClr val="000000"/>
              </a:solidFill>
            </a:endParaRPr>
          </a:p>
          <a:p>
            <a:pPr marL="342900" indent="-342900" algn="just">
              <a:buFont typeface="Arial" panose="020B0604020202020204" pitchFamily="34" charset="0"/>
              <a:buChar char="•"/>
            </a:pPr>
            <a:r>
              <a:rPr lang="en-US" sz="2200" dirty="0">
                <a:solidFill>
                  <a:srgbClr val="000000"/>
                </a:solidFill>
              </a:rPr>
              <a:t>Things move very quickly, PINNs that I mentioned in the previous slide are just here for the last ~5 years and there are hundreds of articles on them already. </a:t>
            </a:r>
          </a:p>
          <a:p>
            <a:pPr marL="342900" indent="-342900" algn="just">
              <a:buFont typeface="Arial" panose="020B0604020202020204" pitchFamily="34" charset="0"/>
              <a:buChar char="•"/>
            </a:pPr>
            <a:endParaRPr lang="en-US" sz="2200" dirty="0">
              <a:solidFill>
                <a:srgbClr val="000000"/>
              </a:solidFill>
            </a:endParaRPr>
          </a:p>
        </p:txBody>
      </p:sp>
      <p:pic>
        <p:nvPicPr>
          <p:cNvPr id="2050" name="Picture 2" descr="Yearly trends of machine learning across NASA SMD topics as 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267" y="2226734"/>
            <a:ext cx="5781603" cy="3158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217458" y="5200929"/>
            <a:ext cx="1399742" cy="261610"/>
          </a:xfrm>
          <a:prstGeom prst="rect">
            <a:avLst/>
          </a:prstGeom>
          <a:noFill/>
        </p:spPr>
        <p:txBody>
          <a:bodyPr wrap="none" rtlCol="0">
            <a:spAutoFit/>
          </a:bodyPr>
          <a:lstStyle/>
          <a:p>
            <a:r>
              <a:rPr lang="en-US" sz="1100" dirty="0">
                <a:solidFill>
                  <a:srgbClr val="000000"/>
                </a:solidFill>
              </a:rPr>
              <a:t>Abigail et al. (2020)</a:t>
            </a:r>
            <a:endParaRPr lang="sv-SE" sz="1100" dirty="0">
              <a:solidFill>
                <a:srgbClr val="000000"/>
              </a:solidFill>
            </a:endParaRPr>
          </a:p>
        </p:txBody>
      </p:sp>
    </p:spTree>
    <p:extLst>
      <p:ext uri="{BB962C8B-B14F-4D97-AF65-F5344CB8AC3E}">
        <p14:creationId xmlns:p14="http://schemas.microsoft.com/office/powerpoint/2010/main" val="39406689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EXTRAS</a:t>
            </a:r>
          </a:p>
        </p:txBody>
      </p:sp>
    </p:spTree>
    <p:extLst>
      <p:ext uri="{BB962C8B-B14F-4D97-AF65-F5344CB8AC3E}">
        <p14:creationId xmlns:p14="http://schemas.microsoft.com/office/powerpoint/2010/main" val="37416301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Adaptive activation functions</a:t>
            </a:r>
            <a:endParaRPr lang="sv-SE" dirty="0"/>
          </a:p>
        </p:txBody>
      </p:sp>
      <p:sp>
        <p:nvSpPr>
          <p:cNvPr id="2" name="Rectangle 1"/>
          <p:cNvSpPr/>
          <p:nvPr/>
        </p:nvSpPr>
        <p:spPr>
          <a:xfrm>
            <a:off x="0" y="6375600"/>
            <a:ext cx="7298575" cy="246221"/>
          </a:xfrm>
          <a:prstGeom prst="rect">
            <a:avLst/>
          </a:prstGeom>
        </p:spPr>
        <p:txBody>
          <a:bodyPr wrap="square">
            <a:spAutoFit/>
          </a:bodyPr>
          <a:lstStyle/>
          <a:p>
            <a:r>
              <a:rPr lang="sv-SE" sz="1000" dirty="0" err="1">
                <a:solidFill>
                  <a:srgbClr val="222222"/>
                </a:solidFill>
                <a:latin typeface="Arial" panose="020B0604020202020204" pitchFamily="34" charset="0"/>
              </a:rPr>
              <a:t>Jagtap</a:t>
            </a:r>
            <a:r>
              <a:rPr lang="sv-SE" sz="1000" dirty="0">
                <a:solidFill>
                  <a:srgbClr val="222222"/>
                </a:solidFill>
                <a:latin typeface="Arial" panose="020B0604020202020204" pitchFamily="34" charset="0"/>
              </a:rPr>
              <a:t>, A. et. al (2020). Adaptive </a:t>
            </a:r>
            <a:r>
              <a:rPr lang="sv-SE" sz="1000" dirty="0" err="1">
                <a:solidFill>
                  <a:srgbClr val="222222"/>
                </a:solidFill>
                <a:latin typeface="Arial" panose="020B0604020202020204" pitchFamily="34" charset="0"/>
              </a:rPr>
              <a:t>activation</a:t>
            </a:r>
            <a:r>
              <a:rPr lang="sv-SE" sz="1000" dirty="0">
                <a:solidFill>
                  <a:srgbClr val="222222"/>
                </a:solidFill>
                <a:latin typeface="Arial" panose="020B0604020202020204" pitchFamily="34" charset="0"/>
              </a:rPr>
              <a:t> </a:t>
            </a:r>
            <a:r>
              <a:rPr lang="sv-SE" sz="1000" dirty="0" err="1">
                <a:solidFill>
                  <a:srgbClr val="222222"/>
                </a:solidFill>
                <a:latin typeface="Arial" panose="020B0604020202020204" pitchFamily="34" charset="0"/>
              </a:rPr>
              <a:t>functions</a:t>
            </a:r>
            <a:r>
              <a:rPr lang="sv-SE" sz="1000" dirty="0">
                <a:solidFill>
                  <a:srgbClr val="222222"/>
                </a:solidFill>
                <a:latin typeface="Arial" panose="020B0604020202020204" pitchFamily="34" charset="0"/>
              </a:rPr>
              <a:t> </a:t>
            </a:r>
            <a:r>
              <a:rPr lang="sv-SE" sz="1000" dirty="0" err="1">
                <a:solidFill>
                  <a:srgbClr val="222222"/>
                </a:solidFill>
                <a:latin typeface="Arial" panose="020B0604020202020204" pitchFamily="34" charset="0"/>
              </a:rPr>
              <a:t>accelerate</a:t>
            </a:r>
            <a:r>
              <a:rPr lang="sv-SE" sz="1000" dirty="0">
                <a:solidFill>
                  <a:srgbClr val="222222"/>
                </a:solidFill>
                <a:latin typeface="Arial" panose="020B0604020202020204" pitchFamily="34" charset="0"/>
              </a:rPr>
              <a:t> </a:t>
            </a:r>
            <a:r>
              <a:rPr lang="sv-SE" sz="1000" dirty="0" err="1">
                <a:solidFill>
                  <a:srgbClr val="222222"/>
                </a:solidFill>
                <a:latin typeface="Arial" panose="020B0604020202020204" pitchFamily="34" charset="0"/>
              </a:rPr>
              <a:t>convergence</a:t>
            </a:r>
            <a:r>
              <a:rPr lang="sv-SE" sz="1000" dirty="0">
                <a:solidFill>
                  <a:srgbClr val="222222"/>
                </a:solidFill>
                <a:latin typeface="Arial" panose="020B0604020202020204" pitchFamily="34" charset="0"/>
              </a:rPr>
              <a:t> in </a:t>
            </a:r>
            <a:r>
              <a:rPr lang="sv-SE" sz="1000" dirty="0" err="1">
                <a:solidFill>
                  <a:srgbClr val="222222"/>
                </a:solidFill>
                <a:latin typeface="Arial" panose="020B0604020202020204" pitchFamily="34" charset="0"/>
              </a:rPr>
              <a:t>deep</a:t>
            </a:r>
            <a:r>
              <a:rPr lang="sv-SE" sz="1000" dirty="0">
                <a:solidFill>
                  <a:srgbClr val="222222"/>
                </a:solidFill>
                <a:latin typeface="Arial" panose="020B0604020202020204" pitchFamily="34" charset="0"/>
              </a:rPr>
              <a:t> and </a:t>
            </a:r>
            <a:r>
              <a:rPr lang="sv-SE" sz="1000" dirty="0" err="1">
                <a:solidFill>
                  <a:srgbClr val="222222"/>
                </a:solidFill>
                <a:latin typeface="Arial" panose="020B0604020202020204" pitchFamily="34" charset="0"/>
              </a:rPr>
              <a:t>physics-informed</a:t>
            </a:r>
            <a:r>
              <a:rPr lang="sv-SE" sz="1000" dirty="0">
                <a:solidFill>
                  <a:srgbClr val="222222"/>
                </a:solidFill>
                <a:latin typeface="Arial" panose="020B0604020202020204" pitchFamily="34" charset="0"/>
              </a:rPr>
              <a:t> neural </a:t>
            </a:r>
            <a:r>
              <a:rPr lang="sv-SE" sz="1000" dirty="0" err="1">
                <a:solidFill>
                  <a:srgbClr val="222222"/>
                </a:solidFill>
                <a:latin typeface="Arial" panose="020B0604020202020204" pitchFamily="34" charset="0"/>
              </a:rPr>
              <a:t>networks</a:t>
            </a:r>
            <a:r>
              <a:rPr lang="sv-SE" sz="1000" dirty="0">
                <a:solidFill>
                  <a:srgbClr val="222222"/>
                </a:solidFill>
                <a:latin typeface="Arial" panose="020B0604020202020204" pitchFamily="34" charset="0"/>
              </a:rPr>
              <a:t>.</a:t>
            </a:r>
            <a:endParaRPr lang="sv-SE" sz="1000" dirty="0"/>
          </a:p>
        </p:txBody>
      </p:sp>
      <p:pic>
        <p:nvPicPr>
          <p:cNvPr id="1026" name="Picture 2" descr="Figure 2: (Left to right) Sigmoid or logistic, tanh, ReLU and Leaky-ReLU activation functions for various values of 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60" y="2191694"/>
            <a:ext cx="11923280" cy="25830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134360" y="5543550"/>
                <a:ext cx="8772786" cy="369332"/>
              </a:xfrm>
              <a:prstGeom prst="rect">
                <a:avLst/>
              </a:prstGeom>
              <a:noFill/>
            </p:spPr>
            <p:txBody>
              <a:bodyPr wrap="none" rtlCol="0">
                <a:spAutoFit/>
              </a:bodyPr>
              <a:lstStyle/>
              <a:p>
                <a:r>
                  <a:rPr lang="en-US" dirty="0">
                    <a:solidFill>
                      <a:srgbClr val="000000"/>
                    </a:solidFill>
                  </a:rPr>
                  <a:t>TLDR: optimize the activation function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neurons during training = no hardcoded </a:t>
                </a:r>
                <a14:m>
                  <m:oMath xmlns:m="http://schemas.openxmlformats.org/officeDocument/2006/math">
                    <m:r>
                      <a:rPr lang="en-US" i="1" dirty="0" smtClean="0">
                        <a:solidFill>
                          <a:srgbClr val="000000"/>
                        </a:solidFill>
                        <a:latin typeface="Cambria Math" panose="02040503050406030204" pitchFamily="18" charset="0"/>
                      </a:rPr>
                      <m:t>𝑎</m:t>
                    </m:r>
                  </m:oMath>
                </a14:m>
                <a:endParaRPr lang="sv-SE" dirty="0">
                  <a:solidFill>
                    <a:srgbClr val="0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34360" y="5543550"/>
                <a:ext cx="8772786" cy="369332"/>
              </a:xfrm>
              <a:prstGeom prst="rect">
                <a:avLst/>
              </a:prstGeom>
              <a:blipFill>
                <a:blip r:embed="rId3"/>
                <a:stretch>
                  <a:fillRect l="-556" t="-8197" b="-24590"/>
                </a:stretch>
              </a:blipFill>
            </p:spPr>
            <p:txBody>
              <a:bodyPr/>
              <a:lstStyle/>
              <a:p>
                <a:r>
                  <a:rPr lang="LID4096">
                    <a:noFill/>
                  </a:rPr>
                  <a:t> </a:t>
                </a:r>
              </a:p>
            </p:txBody>
          </p:sp>
        </mc:Fallback>
      </mc:AlternateContent>
    </p:spTree>
    <p:extLst>
      <p:ext uri="{BB962C8B-B14F-4D97-AF65-F5344CB8AC3E}">
        <p14:creationId xmlns:p14="http://schemas.microsoft.com/office/powerpoint/2010/main" val="40388316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314348" y="1359036"/>
            <a:ext cx="9563304" cy="4736964"/>
          </a:xfrm>
        </p:spPr>
      </p:pic>
      <p:sp>
        <p:nvSpPr>
          <p:cNvPr id="3" name="Title 2"/>
          <p:cNvSpPr>
            <a:spLocks noGrp="1"/>
          </p:cNvSpPr>
          <p:nvPr>
            <p:ph type="title"/>
          </p:nvPr>
        </p:nvSpPr>
        <p:spPr>
          <a:xfrm>
            <a:off x="576000" y="207036"/>
            <a:ext cx="11041200" cy="781106"/>
          </a:xfrm>
        </p:spPr>
        <p:txBody>
          <a:bodyPr>
            <a:normAutofit/>
          </a:bodyPr>
          <a:lstStyle/>
          <a:p>
            <a:pPr algn="ctr"/>
            <a:r>
              <a:rPr lang="en-US" sz="3600" dirty="0"/>
              <a:t>Why normalization is vital?</a:t>
            </a:r>
          </a:p>
        </p:txBody>
      </p:sp>
      <p:sp>
        <p:nvSpPr>
          <p:cNvPr id="7" name="TextBox 6">
            <a:extLst>
              <a:ext uri="{FF2B5EF4-FFF2-40B4-BE49-F238E27FC236}">
                <a16:creationId xmlns:a16="http://schemas.microsoft.com/office/drawing/2014/main" id="{A17799F3-AB47-78F1-8618-D234C2125DF9}"/>
              </a:ext>
            </a:extLst>
          </p:cNvPr>
          <p:cNvSpPr txBox="1"/>
          <p:nvPr/>
        </p:nvSpPr>
        <p:spPr>
          <a:xfrm>
            <a:off x="0" y="6404743"/>
            <a:ext cx="616065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Raptis (2018) | KU Leuven</a:t>
            </a:r>
          </a:p>
        </p:txBody>
      </p:sp>
    </p:spTree>
    <p:extLst>
      <p:ext uri="{BB962C8B-B14F-4D97-AF65-F5344CB8AC3E}">
        <p14:creationId xmlns:p14="http://schemas.microsoft.com/office/powerpoint/2010/main" val="2000156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“Proven” to solve a vital problem in optimization</a:t>
            </a:r>
            <a:endParaRPr lang="sv-SE" dirty="0"/>
          </a:p>
        </p:txBody>
      </p:sp>
      <p:pic>
        <p:nvPicPr>
          <p:cNvPr id="5122" name="Picture 2" descr="Backpropagation M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457" y="1521314"/>
            <a:ext cx="5967086" cy="37155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5836166"/>
            <a:ext cx="9360255" cy="369332"/>
          </a:xfrm>
          <a:prstGeom prst="rect">
            <a:avLst/>
          </a:prstGeom>
          <a:noFill/>
        </p:spPr>
        <p:txBody>
          <a:bodyPr wrap="none" rtlCol="0">
            <a:spAutoFit/>
          </a:bodyPr>
          <a:lstStyle/>
          <a:p>
            <a:r>
              <a:rPr lang="en-US" dirty="0">
                <a:solidFill>
                  <a:srgbClr val="000000"/>
                </a:solidFill>
              </a:rPr>
              <a:t>TLDR: Huge problem in traditional machine learning a few years ago = can be solved now</a:t>
            </a:r>
            <a:endParaRPr lang="sv-SE" dirty="0">
              <a:solidFill>
                <a:srgbClr val="000000"/>
              </a:solidFill>
            </a:endParaRPr>
          </a:p>
        </p:txBody>
      </p:sp>
      <p:sp>
        <p:nvSpPr>
          <p:cNvPr id="2" name="Rectangle 1"/>
          <p:cNvSpPr/>
          <p:nvPr/>
        </p:nvSpPr>
        <p:spPr>
          <a:xfrm>
            <a:off x="0" y="6229350"/>
            <a:ext cx="3185487" cy="369332"/>
          </a:xfrm>
          <a:prstGeom prst="rect">
            <a:avLst/>
          </a:prstGeom>
        </p:spPr>
        <p:txBody>
          <a:bodyPr wrap="none">
            <a:spAutoFit/>
          </a:bodyPr>
          <a:lstStyle/>
          <a:p>
            <a:r>
              <a:rPr lang="sv-SE" dirty="0" err="1">
                <a:solidFill>
                  <a:srgbClr val="000000"/>
                </a:solidFill>
              </a:rPr>
              <a:t>Kenji</a:t>
            </a:r>
            <a:r>
              <a:rPr lang="sv-SE" dirty="0">
                <a:solidFill>
                  <a:srgbClr val="000000"/>
                </a:solidFill>
              </a:rPr>
              <a:t> </a:t>
            </a:r>
            <a:r>
              <a:rPr lang="sv-SE" dirty="0" err="1">
                <a:solidFill>
                  <a:srgbClr val="000000"/>
                </a:solidFill>
              </a:rPr>
              <a:t>Kawaguchi</a:t>
            </a:r>
            <a:r>
              <a:rPr lang="sv-SE" dirty="0">
                <a:solidFill>
                  <a:srgbClr val="000000"/>
                </a:solidFill>
              </a:rPr>
              <a:t> et. al (2019)</a:t>
            </a:r>
          </a:p>
        </p:txBody>
      </p:sp>
    </p:spTree>
    <p:extLst>
      <p:ext uri="{BB962C8B-B14F-4D97-AF65-F5344CB8AC3E}">
        <p14:creationId xmlns:p14="http://schemas.microsoft.com/office/powerpoint/2010/main" val="728691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289572" y="789089"/>
            <a:ext cx="7612856" cy="4487984"/>
          </a:xfrm>
          <a:prstGeom prst="rect">
            <a:avLst/>
          </a:prstGeom>
        </p:spPr>
      </p:pic>
      <p:sp>
        <p:nvSpPr>
          <p:cNvPr id="3" name="Title 2"/>
          <p:cNvSpPr>
            <a:spLocks noGrp="1"/>
          </p:cNvSpPr>
          <p:nvPr>
            <p:ph type="title"/>
          </p:nvPr>
        </p:nvSpPr>
        <p:spPr/>
        <p:txBody>
          <a:bodyPr/>
          <a:lstStyle/>
          <a:p>
            <a:pPr algn="ctr"/>
            <a:r>
              <a:rPr lang="en-US" dirty="0"/>
              <a:t>Physics Informed Machine Learning</a:t>
            </a:r>
            <a:endParaRPr lang="sv-SE" dirty="0"/>
          </a:p>
        </p:txBody>
      </p:sp>
      <p:sp>
        <p:nvSpPr>
          <p:cNvPr id="5" name="Rectangle 4"/>
          <p:cNvSpPr/>
          <p:nvPr/>
        </p:nvSpPr>
        <p:spPr>
          <a:xfrm>
            <a:off x="2138362" y="5956985"/>
            <a:ext cx="7915275" cy="369332"/>
          </a:xfrm>
          <a:prstGeom prst="rect">
            <a:avLst/>
          </a:prstGeom>
        </p:spPr>
        <p:txBody>
          <a:bodyPr wrap="square">
            <a:spAutoFit/>
          </a:bodyPr>
          <a:lstStyle/>
          <a:p>
            <a:r>
              <a:rPr lang="en-US" dirty="0">
                <a:solidFill>
                  <a:srgbClr val="000000"/>
                </a:solidFill>
              </a:rPr>
              <a:t>Usual case in certain fields (fluid mechanics, space, plasma, medicine etc.)</a:t>
            </a:r>
            <a:endParaRPr lang="sv-SE" dirty="0">
              <a:solidFill>
                <a:srgbClr val="000000"/>
              </a:solidFill>
            </a:endParaRPr>
          </a:p>
        </p:txBody>
      </p:sp>
      <p:cxnSp>
        <p:nvCxnSpPr>
          <p:cNvPr id="7" name="Straight Arrow Connector 6"/>
          <p:cNvCxnSpPr/>
          <p:nvPr/>
        </p:nvCxnSpPr>
        <p:spPr>
          <a:xfrm flipV="1">
            <a:off x="4229100" y="4940300"/>
            <a:ext cx="1187450" cy="1016685"/>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4178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What exactly is a PINN then ?</a:t>
            </a:r>
            <a:endParaRPr lang="sv-SE" dirty="0"/>
          </a:p>
        </p:txBody>
      </p:sp>
      <p:pic>
        <p:nvPicPr>
          <p:cNvPr id="10" name="Picture 9"/>
          <p:cNvPicPr>
            <a:picLocks noChangeAspect="1"/>
          </p:cNvPicPr>
          <p:nvPr/>
        </p:nvPicPr>
        <p:blipFill>
          <a:blip r:embed="rId3"/>
          <a:stretch>
            <a:fillRect/>
          </a:stretch>
        </p:blipFill>
        <p:spPr>
          <a:xfrm>
            <a:off x="1353079" y="789089"/>
            <a:ext cx="9485842" cy="4642293"/>
          </a:xfrm>
          <a:prstGeom prst="rect">
            <a:avLst/>
          </a:prstGeom>
        </p:spPr>
      </p:pic>
      <p:sp>
        <p:nvSpPr>
          <p:cNvPr id="11" name="TextBox 10"/>
          <p:cNvSpPr txBox="1"/>
          <p:nvPr/>
        </p:nvSpPr>
        <p:spPr>
          <a:xfrm>
            <a:off x="0" y="6239933"/>
            <a:ext cx="12192000" cy="369332"/>
          </a:xfrm>
          <a:prstGeom prst="rect">
            <a:avLst/>
          </a:prstGeom>
          <a:noFill/>
        </p:spPr>
        <p:txBody>
          <a:bodyPr wrap="square" rtlCol="0">
            <a:spAutoFit/>
          </a:bodyPr>
          <a:lstStyle/>
          <a:p>
            <a:pPr algn="ctr"/>
            <a:r>
              <a:rPr lang="en-US" dirty="0">
                <a:solidFill>
                  <a:srgbClr val="FF3B3B"/>
                </a:solidFill>
              </a:rPr>
              <a:t>Idea = If output is a differentiable quantity with respect to an input = can compute PDEs = combined loss functions</a:t>
            </a:r>
            <a:endParaRPr lang="sv-SE" dirty="0">
              <a:solidFill>
                <a:srgbClr val="FF3B3B"/>
              </a:solidFill>
            </a:endParaRPr>
          </a:p>
        </p:txBody>
      </p:sp>
      <mc:AlternateContent xmlns:mc="http://schemas.openxmlformats.org/markup-compatibility/2006" xmlns:a14="http://schemas.microsoft.com/office/drawing/2010/main">
        <mc:Choice Requires="a14">
          <p:sp>
            <p:nvSpPr>
              <p:cNvPr id="2" name="TextBox 1"/>
              <p:cNvSpPr txBox="1"/>
              <p:nvPr/>
            </p:nvSpPr>
            <p:spPr>
              <a:xfrm>
                <a:off x="3370606" y="5728447"/>
                <a:ext cx="545078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𝑙𝑜𝑠𝑠</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𝑑𝑎𝑡𝑎</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𝑓𝑖𝑡</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𝑃𝐷𝐸</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𝑟𝑒𝑠𝑖𝑑𝑢𝑎𝑙</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𝐼𝐶𝑠</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𝑓𝑖𝑡</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𝐵𝐶𝑠</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𝑓𝑖𝑡</m:t>
                      </m:r>
                    </m:oMath>
                  </m:oMathPara>
                </a14:m>
                <a:endParaRPr lang="sv-SE" dirty="0">
                  <a:solidFill>
                    <a:srgbClr val="00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370606" y="5728447"/>
                <a:ext cx="5450788" cy="369332"/>
              </a:xfrm>
              <a:prstGeom prst="rect">
                <a:avLst/>
              </a:prstGeom>
              <a:blipFill>
                <a:blip r:embed="rId4"/>
                <a:stretch>
                  <a:fillRect b="-15000"/>
                </a:stretch>
              </a:blipFill>
            </p:spPr>
            <p:txBody>
              <a:bodyPr/>
              <a:lstStyle/>
              <a:p>
                <a:r>
                  <a:rPr lang="sv-SE">
                    <a:noFill/>
                  </a:rPr>
                  <a:t> </a:t>
                </a:r>
              </a:p>
            </p:txBody>
          </p:sp>
        </mc:Fallback>
      </mc:AlternateContent>
    </p:spTree>
    <p:extLst>
      <p:ext uri="{BB962C8B-B14F-4D97-AF65-F5344CB8AC3E}">
        <p14:creationId xmlns:p14="http://schemas.microsoft.com/office/powerpoint/2010/main" val="24162788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Data-driven solutions to partial differential equations</a:t>
            </a:r>
          </a:p>
          <a:p>
            <a:pPr marL="0" indent="0">
              <a:buNone/>
            </a:pPr>
            <a:endParaRPr lang="en-US" dirty="0"/>
          </a:p>
          <a:p>
            <a:pPr marL="457200" indent="-457200">
              <a:buAutoNum type="arabicParenR"/>
            </a:pPr>
            <a:r>
              <a:rPr lang="en-US" dirty="0"/>
              <a:t>Burger’s equation</a:t>
            </a:r>
          </a:p>
          <a:p>
            <a:pPr marL="457200" indent="-457200">
              <a:buAutoNum type="arabicParenR"/>
            </a:pPr>
            <a:r>
              <a:rPr lang="en-US" dirty="0"/>
              <a:t>Schrodinger Equation</a:t>
            </a:r>
          </a:p>
          <a:p>
            <a:pPr marL="457200" indent="-457200">
              <a:buAutoNum type="arabicParenR"/>
            </a:pPr>
            <a:endParaRPr lang="en-US" dirty="0"/>
          </a:p>
          <a:p>
            <a:pPr marL="0" indent="0">
              <a:buNone/>
            </a:pPr>
            <a:r>
              <a:rPr lang="en-US" b="1" dirty="0"/>
              <a:t>Data-driven discovery of nonlinear partial differential equations</a:t>
            </a:r>
          </a:p>
          <a:p>
            <a:pPr marL="0" indent="0">
              <a:buNone/>
            </a:pPr>
            <a:endParaRPr lang="en-US" b="1" dirty="0"/>
          </a:p>
          <a:p>
            <a:pPr marL="0" indent="0">
              <a:buNone/>
            </a:pPr>
            <a:r>
              <a:rPr lang="en-US" dirty="0"/>
              <a:t>3) </a:t>
            </a:r>
            <a:r>
              <a:rPr lang="sv-SE" dirty="0"/>
              <a:t>Navier-Stokes Equation</a:t>
            </a:r>
            <a:endParaRPr lang="en-US" dirty="0"/>
          </a:p>
          <a:p>
            <a:pPr marL="0" indent="0">
              <a:buNone/>
            </a:pPr>
            <a:endParaRPr lang="sv-SE" dirty="0"/>
          </a:p>
        </p:txBody>
      </p:sp>
      <p:sp>
        <p:nvSpPr>
          <p:cNvPr id="3" name="Title 2"/>
          <p:cNvSpPr>
            <a:spLocks noGrp="1"/>
          </p:cNvSpPr>
          <p:nvPr>
            <p:ph type="title"/>
          </p:nvPr>
        </p:nvSpPr>
        <p:spPr/>
        <p:txBody>
          <a:bodyPr/>
          <a:lstStyle/>
          <a:p>
            <a:pPr algn="ctr"/>
            <a:r>
              <a:rPr lang="en-US" dirty="0"/>
              <a:t>2 type of problems</a:t>
            </a:r>
            <a:endParaRPr lang="sv-SE" dirty="0"/>
          </a:p>
        </p:txBody>
      </p:sp>
    </p:spTree>
    <p:extLst>
      <p:ext uri="{BB962C8B-B14F-4D97-AF65-F5344CB8AC3E}">
        <p14:creationId xmlns:p14="http://schemas.microsoft.com/office/powerpoint/2010/main" val="42075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629400"/>
          </a:xfrm>
        </p:spPr>
        <p:txBody>
          <a:bodyPr anchor="ctr">
            <a:normAutofit/>
          </a:bodyPr>
          <a:lstStyle/>
          <a:p>
            <a:pPr marL="0" indent="0" algn="ctr">
              <a:buNone/>
            </a:pPr>
            <a:r>
              <a:rPr lang="en-US" sz="3400" dirty="0"/>
              <a:t>Data-driven solutions</a:t>
            </a:r>
          </a:p>
          <a:p>
            <a:pPr marL="0" indent="0" algn="ctr">
              <a:buNone/>
            </a:pPr>
            <a:r>
              <a:rPr lang="en-US" sz="3400" dirty="0"/>
              <a:t>(forward problem)</a:t>
            </a:r>
          </a:p>
        </p:txBody>
      </p:sp>
    </p:spTree>
    <p:extLst>
      <p:ext uri="{BB962C8B-B14F-4D97-AF65-F5344CB8AC3E}">
        <p14:creationId xmlns:p14="http://schemas.microsoft.com/office/powerpoint/2010/main" val="532094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751609"/>
          </a:xfrm>
        </p:spPr>
        <p:txBody>
          <a:bodyPr>
            <a:normAutofit/>
          </a:bodyPr>
          <a:lstStyle/>
          <a:p>
            <a:pPr algn="ctr"/>
            <a:r>
              <a:rPr lang="en-US" sz="3600" dirty="0"/>
              <a:t>Type of Machine Learning Problems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518" y="1359036"/>
            <a:ext cx="9690163" cy="4761545"/>
          </a:xfrm>
          <a:prstGeom prst="rect">
            <a:avLst/>
          </a:prstGeom>
        </p:spPr>
      </p:pic>
    </p:spTree>
    <p:extLst>
      <p:ext uri="{BB962C8B-B14F-4D97-AF65-F5344CB8AC3E}">
        <p14:creationId xmlns:p14="http://schemas.microsoft.com/office/powerpoint/2010/main" val="2996148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aziarraissi.github.io/assets/img/Burgers_CT_infere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650" y="1845659"/>
            <a:ext cx="6483350" cy="4738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ctr"/>
            <a:r>
              <a:rPr lang="en-US" dirty="0"/>
              <a:t>Example 1 – Burger’s equation</a:t>
            </a:r>
            <a:endParaRPr lang="sv-SE" dirty="0"/>
          </a:p>
        </p:txBody>
      </p:sp>
      <p:pic>
        <p:nvPicPr>
          <p:cNvPr id="6" name="Picture 5"/>
          <p:cNvPicPr>
            <a:picLocks noChangeAspect="1"/>
          </p:cNvPicPr>
          <p:nvPr/>
        </p:nvPicPr>
        <p:blipFill>
          <a:blip r:embed="rId4"/>
          <a:stretch>
            <a:fillRect/>
          </a:stretch>
        </p:blipFill>
        <p:spPr>
          <a:xfrm>
            <a:off x="66675" y="1431149"/>
            <a:ext cx="5378450" cy="1761313"/>
          </a:xfrm>
          <a:prstGeom prst="rect">
            <a:avLst/>
          </a:prstGeom>
        </p:spPr>
      </p:pic>
      <p:pic>
        <p:nvPicPr>
          <p:cNvPr id="7" name="Picture 6"/>
          <p:cNvPicPr>
            <a:picLocks noChangeAspect="1"/>
          </p:cNvPicPr>
          <p:nvPr/>
        </p:nvPicPr>
        <p:blipFill>
          <a:blip r:embed="rId5"/>
          <a:stretch>
            <a:fillRect/>
          </a:stretch>
        </p:blipFill>
        <p:spPr>
          <a:xfrm>
            <a:off x="209550" y="3714750"/>
            <a:ext cx="3225351" cy="2436788"/>
          </a:xfrm>
          <a:prstGeom prst="rect">
            <a:avLst/>
          </a:prstGeom>
        </p:spPr>
      </p:pic>
      <p:cxnSp>
        <p:nvCxnSpPr>
          <p:cNvPr id="9" name="Straight Connector 8"/>
          <p:cNvCxnSpPr/>
          <p:nvPr/>
        </p:nvCxnSpPr>
        <p:spPr>
          <a:xfrm>
            <a:off x="0" y="3578087"/>
            <a:ext cx="5832850" cy="0"/>
          </a:xfrm>
          <a:prstGeom prst="line">
            <a:avLst/>
          </a:prstGeom>
          <a:ln>
            <a:solidFill>
              <a:srgbClr val="000000"/>
            </a:solidFill>
          </a:ln>
        </p:spPr>
        <p:style>
          <a:lnRef idx="2">
            <a:schemeClr val="dk1"/>
          </a:lnRef>
          <a:fillRef idx="0">
            <a:schemeClr val="dk1"/>
          </a:fillRef>
          <a:effectRef idx="1">
            <a:schemeClr val="dk1"/>
          </a:effectRef>
          <a:fontRef idx="minor">
            <a:schemeClr val="tx1"/>
          </a:fontRef>
        </p:style>
      </p:cxnSp>
      <p:sp>
        <p:nvSpPr>
          <p:cNvPr id="10" name="Oval 9"/>
          <p:cNvSpPr/>
          <p:nvPr/>
        </p:nvSpPr>
        <p:spPr>
          <a:xfrm>
            <a:off x="731457" y="4450970"/>
            <a:ext cx="2703444" cy="596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Oval 10"/>
          <p:cNvSpPr/>
          <p:nvPr/>
        </p:nvSpPr>
        <p:spPr>
          <a:xfrm>
            <a:off x="516610" y="5440874"/>
            <a:ext cx="2703444" cy="596348"/>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TextBox 11"/>
          <p:cNvSpPr txBox="1"/>
          <p:nvPr/>
        </p:nvSpPr>
        <p:spPr>
          <a:xfrm>
            <a:off x="6163733" y="1098637"/>
            <a:ext cx="6028267" cy="369332"/>
          </a:xfrm>
          <a:prstGeom prst="rect">
            <a:avLst/>
          </a:prstGeom>
          <a:noFill/>
        </p:spPr>
        <p:txBody>
          <a:bodyPr wrap="square" rtlCol="0">
            <a:spAutoFit/>
          </a:bodyPr>
          <a:lstStyle/>
          <a:p>
            <a:r>
              <a:rPr lang="en-US" dirty="0">
                <a:solidFill>
                  <a:srgbClr val="FF0000"/>
                </a:solidFill>
              </a:rPr>
              <a:t>Here we basically enforce initial and boundary conditions. </a:t>
            </a:r>
            <a:endParaRPr lang="sv-SE" dirty="0">
              <a:solidFill>
                <a:srgbClr val="FF0000"/>
              </a:solidFill>
            </a:endParaRPr>
          </a:p>
        </p:txBody>
      </p:sp>
      <p:sp>
        <p:nvSpPr>
          <p:cNvPr id="13" name="TextBox 12"/>
          <p:cNvSpPr txBox="1"/>
          <p:nvPr/>
        </p:nvSpPr>
        <p:spPr>
          <a:xfrm>
            <a:off x="6163733" y="1497160"/>
            <a:ext cx="5007055" cy="369332"/>
          </a:xfrm>
          <a:prstGeom prst="rect">
            <a:avLst/>
          </a:prstGeom>
          <a:noFill/>
        </p:spPr>
        <p:txBody>
          <a:bodyPr wrap="square" rtlCol="0">
            <a:spAutoFit/>
          </a:bodyPr>
          <a:lstStyle/>
          <a:p>
            <a:r>
              <a:rPr lang="en-US" dirty="0">
                <a:solidFill>
                  <a:srgbClr val="0070C0"/>
                </a:solidFill>
              </a:rPr>
              <a:t>Penalty of points not satisfying f / residual loss</a:t>
            </a:r>
            <a:endParaRPr lang="sv-SE" dirty="0">
              <a:solidFill>
                <a:srgbClr val="0070C0"/>
              </a:solidFill>
            </a:endParaRPr>
          </a:p>
        </p:txBody>
      </p:sp>
      <p:sp>
        <p:nvSpPr>
          <p:cNvPr id="2" name="Oval 1"/>
          <p:cNvSpPr/>
          <p:nvPr/>
        </p:nvSpPr>
        <p:spPr>
          <a:xfrm>
            <a:off x="8204200" y="3244850"/>
            <a:ext cx="692150" cy="3332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71981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55975" y="2677159"/>
            <a:ext cx="7336025" cy="3920310"/>
          </a:xfrm>
          <a:prstGeom prst="rect">
            <a:avLst/>
          </a:prstGeom>
        </p:spPr>
      </p:pic>
      <p:pic>
        <p:nvPicPr>
          <p:cNvPr id="10" name="Picture 9"/>
          <p:cNvPicPr>
            <a:picLocks noChangeAspect="1"/>
          </p:cNvPicPr>
          <p:nvPr/>
        </p:nvPicPr>
        <p:blipFill>
          <a:blip r:embed="rId4"/>
          <a:stretch>
            <a:fillRect/>
          </a:stretch>
        </p:blipFill>
        <p:spPr>
          <a:xfrm>
            <a:off x="0" y="3697778"/>
            <a:ext cx="5450430" cy="2815694"/>
          </a:xfrm>
          <a:prstGeom prst="rect">
            <a:avLst/>
          </a:prstGeom>
        </p:spPr>
      </p:pic>
      <p:sp>
        <p:nvSpPr>
          <p:cNvPr id="3" name="Title 2"/>
          <p:cNvSpPr>
            <a:spLocks noGrp="1"/>
          </p:cNvSpPr>
          <p:nvPr>
            <p:ph type="title"/>
          </p:nvPr>
        </p:nvSpPr>
        <p:spPr/>
        <p:txBody>
          <a:bodyPr/>
          <a:lstStyle/>
          <a:p>
            <a:pPr algn="ctr"/>
            <a:r>
              <a:rPr lang="en-US" dirty="0"/>
              <a:t>Example 2 – Schrodinger equation</a:t>
            </a:r>
            <a:endParaRPr lang="sv-SE" dirty="0"/>
          </a:p>
        </p:txBody>
      </p:sp>
      <p:pic>
        <p:nvPicPr>
          <p:cNvPr id="8" name="Picture 7"/>
          <p:cNvPicPr>
            <a:picLocks noChangeAspect="1"/>
          </p:cNvPicPr>
          <p:nvPr/>
        </p:nvPicPr>
        <p:blipFill>
          <a:blip r:embed="rId5"/>
          <a:stretch>
            <a:fillRect/>
          </a:stretch>
        </p:blipFill>
        <p:spPr>
          <a:xfrm>
            <a:off x="153465" y="1329471"/>
            <a:ext cx="5143500" cy="1581150"/>
          </a:xfrm>
          <a:prstGeom prst="rect">
            <a:avLst/>
          </a:prstGeom>
        </p:spPr>
      </p:pic>
      <p:pic>
        <p:nvPicPr>
          <p:cNvPr id="9" name="Picture 8"/>
          <p:cNvPicPr>
            <a:picLocks noChangeAspect="1"/>
          </p:cNvPicPr>
          <p:nvPr/>
        </p:nvPicPr>
        <p:blipFill>
          <a:blip r:embed="rId6"/>
          <a:stretch>
            <a:fillRect/>
          </a:stretch>
        </p:blipFill>
        <p:spPr>
          <a:xfrm>
            <a:off x="0" y="2910621"/>
            <a:ext cx="2752725" cy="600075"/>
          </a:xfrm>
          <a:prstGeom prst="rect">
            <a:avLst/>
          </a:prstGeom>
        </p:spPr>
      </p:pic>
      <p:cxnSp>
        <p:nvCxnSpPr>
          <p:cNvPr id="12" name="Straight Connector 11"/>
          <p:cNvCxnSpPr/>
          <p:nvPr/>
        </p:nvCxnSpPr>
        <p:spPr>
          <a:xfrm>
            <a:off x="0" y="3578087"/>
            <a:ext cx="5832850" cy="0"/>
          </a:xfrm>
          <a:prstGeom prst="line">
            <a:avLst/>
          </a:prstGeom>
          <a:ln>
            <a:solidFill>
              <a:srgbClr val="000000"/>
            </a:solidFill>
          </a:ln>
        </p:spPr>
        <p:style>
          <a:lnRef idx="2">
            <a:schemeClr val="dk1"/>
          </a:lnRef>
          <a:fillRef idx="0">
            <a:schemeClr val="dk1"/>
          </a:fillRef>
          <a:effectRef idx="1">
            <a:schemeClr val="dk1"/>
          </a:effectRef>
          <a:fontRef idx="minor">
            <a:schemeClr val="tx1"/>
          </a:fontRef>
        </p:style>
      </p:cxnSp>
      <p:sp>
        <p:nvSpPr>
          <p:cNvPr id="13" name="Oval 12"/>
          <p:cNvSpPr/>
          <p:nvPr/>
        </p:nvSpPr>
        <p:spPr>
          <a:xfrm>
            <a:off x="272616" y="4339140"/>
            <a:ext cx="2703444" cy="596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TextBox 13"/>
          <p:cNvSpPr txBox="1"/>
          <p:nvPr/>
        </p:nvSpPr>
        <p:spPr>
          <a:xfrm>
            <a:off x="6087345" y="1329471"/>
            <a:ext cx="3954929" cy="369332"/>
          </a:xfrm>
          <a:prstGeom prst="rect">
            <a:avLst/>
          </a:prstGeom>
          <a:noFill/>
        </p:spPr>
        <p:txBody>
          <a:bodyPr wrap="none" rtlCol="0">
            <a:spAutoFit/>
          </a:bodyPr>
          <a:lstStyle/>
          <a:p>
            <a:r>
              <a:rPr lang="en-US" dirty="0">
                <a:solidFill>
                  <a:srgbClr val="FF0000"/>
                </a:solidFill>
              </a:rPr>
              <a:t>Same thing as we saw before (initial)</a:t>
            </a:r>
            <a:endParaRPr lang="sv-SE" dirty="0">
              <a:solidFill>
                <a:srgbClr val="FF0000"/>
              </a:solidFill>
            </a:endParaRPr>
          </a:p>
        </p:txBody>
      </p:sp>
      <p:sp>
        <p:nvSpPr>
          <p:cNvPr id="15" name="Oval 14"/>
          <p:cNvSpPr/>
          <p:nvPr/>
        </p:nvSpPr>
        <p:spPr>
          <a:xfrm>
            <a:off x="134000" y="4936082"/>
            <a:ext cx="5237449" cy="74496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6087345" y="1783743"/>
            <a:ext cx="5468164" cy="369332"/>
          </a:xfrm>
          <a:prstGeom prst="rect">
            <a:avLst/>
          </a:prstGeom>
        </p:spPr>
        <p:txBody>
          <a:bodyPr wrap="none">
            <a:spAutoFit/>
          </a:bodyPr>
          <a:lstStyle/>
          <a:p>
            <a:r>
              <a:rPr lang="en-US" dirty="0">
                <a:solidFill>
                  <a:srgbClr val="00B050"/>
                </a:solidFill>
              </a:rPr>
              <a:t>Basically enforcing the above conditions (boundary)</a:t>
            </a:r>
            <a:endParaRPr lang="sv-SE" dirty="0">
              <a:solidFill>
                <a:srgbClr val="00B050"/>
              </a:solidFill>
            </a:endParaRPr>
          </a:p>
        </p:txBody>
      </p:sp>
      <p:sp>
        <p:nvSpPr>
          <p:cNvPr id="17" name="Oval 16"/>
          <p:cNvSpPr/>
          <p:nvPr/>
        </p:nvSpPr>
        <p:spPr>
          <a:xfrm>
            <a:off x="153465" y="5917124"/>
            <a:ext cx="2703444" cy="596348"/>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TextBox 17"/>
          <p:cNvSpPr txBox="1"/>
          <p:nvPr/>
        </p:nvSpPr>
        <p:spPr>
          <a:xfrm>
            <a:off x="6087345" y="2238015"/>
            <a:ext cx="4570482" cy="369332"/>
          </a:xfrm>
          <a:prstGeom prst="rect">
            <a:avLst/>
          </a:prstGeom>
          <a:noFill/>
        </p:spPr>
        <p:txBody>
          <a:bodyPr wrap="none" rtlCol="0">
            <a:spAutoFit/>
          </a:bodyPr>
          <a:lstStyle/>
          <a:p>
            <a:r>
              <a:rPr lang="en-US" dirty="0">
                <a:solidFill>
                  <a:srgbClr val="0070C0"/>
                </a:solidFill>
              </a:rPr>
              <a:t>Penalty of points not satisfying f (residuals)</a:t>
            </a:r>
            <a:endParaRPr lang="sv-SE" dirty="0">
              <a:solidFill>
                <a:srgbClr val="0070C0"/>
              </a:solidFill>
            </a:endParaRPr>
          </a:p>
        </p:txBody>
      </p:sp>
    </p:spTree>
    <p:extLst>
      <p:ext uri="{BB962C8B-B14F-4D97-AF65-F5344CB8AC3E}">
        <p14:creationId xmlns:p14="http://schemas.microsoft.com/office/powerpoint/2010/main" val="268169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a:t>Data-driven discoveries</a:t>
            </a:r>
          </a:p>
          <a:p>
            <a:pPr marL="0" indent="0" algn="ctr">
              <a:buNone/>
            </a:pPr>
            <a:r>
              <a:rPr lang="en-US" sz="3400" dirty="0"/>
              <a:t>(inverse problem)</a:t>
            </a:r>
          </a:p>
        </p:txBody>
      </p:sp>
    </p:spTree>
    <p:extLst>
      <p:ext uri="{BB962C8B-B14F-4D97-AF65-F5344CB8AC3E}">
        <p14:creationId xmlns:p14="http://schemas.microsoft.com/office/powerpoint/2010/main" val="14961626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Example 3 – </a:t>
            </a:r>
            <a:r>
              <a:rPr lang="en-US" dirty="0" err="1"/>
              <a:t>Navier</a:t>
            </a:r>
            <a:r>
              <a:rPr lang="en-US" dirty="0"/>
              <a:t>–Stokes equation (1)</a:t>
            </a:r>
            <a:endParaRPr lang="sv-SE" dirty="0"/>
          </a:p>
        </p:txBody>
      </p:sp>
      <p:pic>
        <p:nvPicPr>
          <p:cNvPr id="4" name="Picture 3"/>
          <p:cNvPicPr>
            <a:picLocks noChangeAspect="1"/>
          </p:cNvPicPr>
          <p:nvPr/>
        </p:nvPicPr>
        <p:blipFill>
          <a:blip r:embed="rId3"/>
          <a:stretch>
            <a:fillRect/>
          </a:stretch>
        </p:blipFill>
        <p:spPr>
          <a:xfrm>
            <a:off x="575400" y="1456847"/>
            <a:ext cx="5010150" cy="781050"/>
          </a:xfrm>
          <a:prstGeom prst="rect">
            <a:avLst/>
          </a:prstGeom>
        </p:spPr>
      </p:pic>
      <p:sp>
        <p:nvSpPr>
          <p:cNvPr id="5" name="TextBox 4"/>
          <p:cNvSpPr txBox="1"/>
          <p:nvPr/>
        </p:nvSpPr>
        <p:spPr>
          <a:xfrm flipH="1">
            <a:off x="651933" y="2220963"/>
            <a:ext cx="5198533" cy="369332"/>
          </a:xfrm>
          <a:prstGeom prst="rect">
            <a:avLst/>
          </a:prstGeom>
          <a:noFill/>
        </p:spPr>
        <p:txBody>
          <a:bodyPr wrap="square" rtlCol="0">
            <a:spAutoFit/>
          </a:bodyPr>
          <a:lstStyle/>
          <a:p>
            <a:r>
              <a:rPr lang="en-US" dirty="0">
                <a:solidFill>
                  <a:srgbClr val="000000"/>
                </a:solidFill>
              </a:rPr>
              <a:t>Also, continuity equation/divergence-free result: </a:t>
            </a:r>
            <a:endParaRPr lang="sv-SE" dirty="0">
              <a:solidFill>
                <a:srgbClr val="000000"/>
              </a:solidFill>
            </a:endParaRPr>
          </a:p>
        </p:txBody>
      </p:sp>
      <p:pic>
        <p:nvPicPr>
          <p:cNvPr id="6" name="Picture 5"/>
          <p:cNvPicPr>
            <a:picLocks noChangeAspect="1"/>
          </p:cNvPicPr>
          <p:nvPr/>
        </p:nvPicPr>
        <p:blipFill>
          <a:blip r:embed="rId4"/>
          <a:stretch>
            <a:fillRect/>
          </a:stretch>
        </p:blipFill>
        <p:spPr>
          <a:xfrm>
            <a:off x="651933" y="2772884"/>
            <a:ext cx="1543050" cy="333375"/>
          </a:xfrm>
          <a:prstGeom prst="rect">
            <a:avLst/>
          </a:prstGeom>
        </p:spPr>
      </p:pic>
      <p:pic>
        <p:nvPicPr>
          <p:cNvPr id="7" name="Picture 6"/>
          <p:cNvPicPr>
            <a:picLocks noChangeAspect="1"/>
          </p:cNvPicPr>
          <p:nvPr/>
        </p:nvPicPr>
        <p:blipFill>
          <a:blip r:embed="rId5"/>
          <a:stretch>
            <a:fillRect/>
          </a:stretch>
        </p:blipFill>
        <p:spPr>
          <a:xfrm>
            <a:off x="821266" y="3721150"/>
            <a:ext cx="5029200" cy="790575"/>
          </a:xfrm>
          <a:prstGeom prst="rect">
            <a:avLst/>
          </a:prstGeom>
        </p:spPr>
      </p:pic>
      <p:sp>
        <p:nvSpPr>
          <p:cNvPr id="8" name="TextBox 7"/>
          <p:cNvSpPr txBox="1"/>
          <p:nvPr/>
        </p:nvSpPr>
        <p:spPr>
          <a:xfrm flipH="1">
            <a:off x="651933" y="3240151"/>
            <a:ext cx="5198533" cy="369332"/>
          </a:xfrm>
          <a:prstGeom prst="rect">
            <a:avLst/>
          </a:prstGeom>
          <a:noFill/>
        </p:spPr>
        <p:txBody>
          <a:bodyPr wrap="square" rtlCol="0">
            <a:spAutoFit/>
          </a:bodyPr>
          <a:lstStyle/>
          <a:p>
            <a:r>
              <a:rPr lang="en-US" dirty="0">
                <a:solidFill>
                  <a:srgbClr val="000000"/>
                </a:solidFill>
              </a:rPr>
              <a:t>So basically we define the following system (</a:t>
            </a:r>
            <a:r>
              <a:rPr lang="en-US" dirty="0" err="1">
                <a:solidFill>
                  <a:srgbClr val="000000"/>
                </a:solidFill>
              </a:rPr>
              <a:t>f,g</a:t>
            </a:r>
            <a:r>
              <a:rPr lang="en-US" dirty="0">
                <a:solidFill>
                  <a:srgbClr val="000000"/>
                </a:solidFill>
              </a:rPr>
              <a:t>):</a:t>
            </a:r>
            <a:endParaRPr lang="sv-SE" dirty="0">
              <a:solidFill>
                <a:srgbClr val="000000"/>
              </a:solidFill>
            </a:endParaRPr>
          </a:p>
        </p:txBody>
      </p:sp>
      <p:pic>
        <p:nvPicPr>
          <p:cNvPr id="9" name="Picture 8"/>
          <p:cNvPicPr>
            <a:picLocks noChangeAspect="1"/>
          </p:cNvPicPr>
          <p:nvPr/>
        </p:nvPicPr>
        <p:blipFill>
          <a:blip r:embed="rId6"/>
          <a:stretch>
            <a:fillRect/>
          </a:stretch>
        </p:blipFill>
        <p:spPr>
          <a:xfrm>
            <a:off x="781050" y="5179484"/>
            <a:ext cx="10629900" cy="952500"/>
          </a:xfrm>
          <a:prstGeom prst="rect">
            <a:avLst/>
          </a:prstGeom>
        </p:spPr>
      </p:pic>
      <p:sp>
        <p:nvSpPr>
          <p:cNvPr id="12" name="Rectangle 11"/>
          <p:cNvSpPr/>
          <p:nvPr/>
        </p:nvSpPr>
        <p:spPr>
          <a:xfrm>
            <a:off x="1913467" y="5300133"/>
            <a:ext cx="4842933" cy="922867"/>
          </a:xfrm>
          <a:prstGeom prst="rect">
            <a:avLst/>
          </a:prstGeom>
          <a:noFill/>
          <a:ln w="38100">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7010400" y="5300132"/>
            <a:ext cx="4072467" cy="92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TextBox 13"/>
          <p:cNvSpPr txBox="1"/>
          <p:nvPr/>
        </p:nvSpPr>
        <p:spPr>
          <a:xfrm>
            <a:off x="6417545" y="1531679"/>
            <a:ext cx="4314001" cy="369332"/>
          </a:xfrm>
          <a:prstGeom prst="rect">
            <a:avLst/>
          </a:prstGeom>
          <a:noFill/>
        </p:spPr>
        <p:txBody>
          <a:bodyPr wrap="none" rtlCol="0">
            <a:spAutoFit/>
          </a:bodyPr>
          <a:lstStyle/>
          <a:p>
            <a:r>
              <a:rPr lang="en-US" dirty="0">
                <a:solidFill>
                  <a:srgbClr val="FF0000"/>
                </a:solidFill>
              </a:rPr>
              <a:t>Basically imposing boundary conditions</a:t>
            </a:r>
            <a:endParaRPr lang="sv-SE" dirty="0">
              <a:solidFill>
                <a:srgbClr val="FF0000"/>
              </a:solidFill>
            </a:endParaRPr>
          </a:p>
        </p:txBody>
      </p:sp>
      <p:sp>
        <p:nvSpPr>
          <p:cNvPr id="15" name="Rectangle 14"/>
          <p:cNvSpPr/>
          <p:nvPr/>
        </p:nvSpPr>
        <p:spPr>
          <a:xfrm>
            <a:off x="6417545" y="1985951"/>
            <a:ext cx="3822521" cy="369332"/>
          </a:xfrm>
          <a:prstGeom prst="rect">
            <a:avLst/>
          </a:prstGeom>
        </p:spPr>
        <p:txBody>
          <a:bodyPr wrap="none">
            <a:spAutoFit/>
          </a:bodyPr>
          <a:lstStyle/>
          <a:p>
            <a:r>
              <a:rPr lang="en-US" dirty="0">
                <a:solidFill>
                  <a:srgbClr val="00B050"/>
                </a:solidFill>
              </a:rPr>
              <a:t>The system of differential equations</a:t>
            </a:r>
            <a:endParaRPr lang="sv-SE" dirty="0">
              <a:solidFill>
                <a:srgbClr val="00B050"/>
              </a:solidFill>
            </a:endParaRPr>
          </a:p>
        </p:txBody>
      </p:sp>
      <mc:AlternateContent xmlns:mc="http://schemas.openxmlformats.org/markup-compatibility/2006" xmlns:a14="http://schemas.microsoft.com/office/drawing/2010/main">
        <mc:Choice Requires="a14">
          <p:sp>
            <p:nvSpPr>
              <p:cNvPr id="16" name="TextBox 15"/>
              <p:cNvSpPr txBox="1"/>
              <p:nvPr/>
            </p:nvSpPr>
            <p:spPr>
              <a:xfrm>
                <a:off x="6326292" y="2785637"/>
                <a:ext cx="5290308" cy="2043508"/>
              </a:xfrm>
              <a:prstGeom prst="rect">
                <a:avLst/>
              </a:prstGeom>
              <a:noFill/>
            </p:spPr>
            <p:txBody>
              <a:bodyPr wrap="square" rtlCol="0">
                <a:spAutoFit/>
              </a:bodyPr>
              <a:lstStyle/>
              <a:p>
                <a:r>
                  <a:rPr lang="en-US" u="sng" dirty="0">
                    <a:solidFill>
                      <a:srgbClr val="000000"/>
                    </a:solidFill>
                  </a:rPr>
                  <a:t>Goal</a:t>
                </a:r>
                <a:r>
                  <a:rPr lang="en-US" dirty="0">
                    <a:solidFill>
                      <a:srgbClr val="000000"/>
                    </a:solidFill>
                  </a:rPr>
                  <a:t>: Estimate </a:t>
                </a:r>
                <a14:m>
                  <m:oMath xmlns:m="http://schemas.openxmlformats.org/officeDocument/2006/math">
                    <m:sSub>
                      <m:sSubPr>
                        <m:ctrlPr>
                          <a:rPr lang="el-GR" b="0" i="1" smtClean="0">
                            <a:solidFill>
                              <a:srgbClr val="000000"/>
                            </a:solidFill>
                            <a:latin typeface="Cambria Math" panose="02040503050406030204" pitchFamily="18" charset="0"/>
                          </a:rPr>
                        </m:ctrlPr>
                      </m:sSubPr>
                      <m:e>
                        <m:r>
                          <a:rPr lang="el-GR" b="0" i="1" smtClean="0">
                            <a:solidFill>
                              <a:srgbClr val="000000"/>
                            </a:solidFill>
                            <a:latin typeface="Cambria Math" panose="02040503050406030204" pitchFamily="18" charset="0"/>
                          </a:rPr>
                          <m:t>𝜆</m:t>
                        </m:r>
                      </m:e>
                      <m:sub>
                        <m:r>
                          <a:rPr lang="el-GR" b="0" i="1" smtClean="0">
                            <a:solidFill>
                              <a:srgbClr val="000000"/>
                            </a:solidFill>
                            <a:latin typeface="Cambria Math" panose="02040503050406030204" pitchFamily="18" charset="0"/>
                          </a:rPr>
                          <m:t>1,2</m:t>
                        </m:r>
                      </m:sub>
                    </m:sSub>
                  </m:oMath>
                </a14:m>
                <a:r>
                  <a:rPr lang="el-GR" dirty="0">
                    <a:solidFill>
                      <a:srgbClr val="000000"/>
                    </a:solidFill>
                  </a:rPr>
                  <a:t> </a:t>
                </a:r>
                <a:r>
                  <a:rPr lang="en-US" dirty="0">
                    <a:solidFill>
                      <a:srgbClr val="000000"/>
                    </a:solidFill>
                  </a:rPr>
                  <a:t>and </a:t>
                </a:r>
                <a14:m>
                  <m:oMath xmlns:m="http://schemas.openxmlformats.org/officeDocument/2006/math">
                    <m:r>
                      <a:rPr lang="en-US" b="0" i="1" smtClean="0">
                        <a:solidFill>
                          <a:srgbClr val="000000"/>
                        </a:solidFill>
                        <a:latin typeface="Cambria Math" panose="02040503050406030204" pitchFamily="18" charset="0"/>
                      </a:rPr>
                      <m:t>𝑝</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e>
                    </m:d>
                  </m:oMath>
                </a14:m>
                <a:endParaRPr lang="sv-SE" dirty="0">
                  <a:solidFill>
                    <a:srgbClr val="000000"/>
                  </a:solidFill>
                </a:endParaRPr>
              </a:p>
              <a:p>
                <a:endParaRPr lang="en-US" dirty="0">
                  <a:solidFill>
                    <a:srgbClr val="000000"/>
                  </a:solidFill>
                </a:endParaRPr>
              </a:p>
              <a:p>
                <a:r>
                  <a:rPr lang="en-US" u="sng" dirty="0">
                    <a:solidFill>
                      <a:srgbClr val="000000"/>
                    </a:solidFill>
                  </a:rPr>
                  <a:t>First step: </a:t>
                </a:r>
                <a:r>
                  <a:rPr lang="en-US" dirty="0">
                    <a:solidFill>
                      <a:srgbClr val="000000"/>
                    </a:solidFill>
                  </a:rPr>
                  <a:t>Generate some data for steady state solution</a:t>
                </a:r>
              </a:p>
              <a:p>
                <a:endParaRPr lang="en-US" dirty="0">
                  <a:solidFill>
                    <a:srgbClr val="000000"/>
                  </a:solidFill>
                </a:endParaRPr>
              </a:p>
              <a:p>
                <a:r>
                  <a:rPr lang="en-US" u="sng" dirty="0">
                    <a:solidFill>
                      <a:srgbClr val="000000"/>
                    </a:solidFill>
                  </a:rPr>
                  <a:t>Second step</a:t>
                </a:r>
                <a:r>
                  <a:rPr lang="en-US" dirty="0">
                    <a:solidFill>
                      <a:srgbClr val="000000"/>
                    </a:solidFill>
                  </a:rPr>
                  <a:t>: minimize MSE to satisfy boundary conditions for </a:t>
                </a:r>
                <a14:m>
                  <m:oMath xmlns:m="http://schemas.openxmlformats.org/officeDocument/2006/math">
                    <m:r>
                      <a:rPr lang="en-US" b="0" i="1" smtClean="0">
                        <a:solidFill>
                          <a:srgbClr val="000000"/>
                        </a:solidFill>
                        <a:latin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≠0</m:t>
                    </m:r>
                  </m:oMath>
                </a14:m>
                <a:r>
                  <a:rPr lang="en-US" dirty="0">
                    <a:solidFill>
                      <a:srgbClr val="000000"/>
                    </a:solidFill>
                  </a:rPr>
                  <a:t> and the general PDE.</a:t>
                </a:r>
                <a:endParaRPr lang="sv-SE" dirty="0">
                  <a:solidFill>
                    <a:srgbClr val="00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326292" y="2785637"/>
                <a:ext cx="5290308" cy="2043508"/>
              </a:xfrm>
              <a:prstGeom prst="rect">
                <a:avLst/>
              </a:prstGeom>
              <a:blipFill>
                <a:blip r:embed="rId7"/>
                <a:stretch>
                  <a:fillRect l="-1037" t="-1791" b="-3881"/>
                </a:stretch>
              </a:blipFill>
            </p:spPr>
            <p:txBody>
              <a:bodyPr/>
              <a:lstStyle/>
              <a:p>
                <a:r>
                  <a:rPr lang="sv-SE">
                    <a:noFill/>
                  </a:rPr>
                  <a:t> </a:t>
                </a:r>
              </a:p>
            </p:txBody>
          </p:sp>
        </mc:Fallback>
      </mc:AlternateContent>
    </p:spTree>
    <p:extLst>
      <p:ext uri="{BB962C8B-B14F-4D97-AF65-F5344CB8AC3E}">
        <p14:creationId xmlns:p14="http://schemas.microsoft.com/office/powerpoint/2010/main" val="23751377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70668" y="2153935"/>
            <a:ext cx="6821331" cy="2991242"/>
          </a:xfrm>
          <a:prstGeom prst="rect">
            <a:avLst/>
          </a:prstGeom>
        </p:spPr>
      </p:pic>
      <p:sp>
        <p:nvSpPr>
          <p:cNvPr id="3" name="Title 2"/>
          <p:cNvSpPr>
            <a:spLocks noGrp="1"/>
          </p:cNvSpPr>
          <p:nvPr>
            <p:ph type="title"/>
          </p:nvPr>
        </p:nvSpPr>
        <p:spPr/>
        <p:txBody>
          <a:bodyPr/>
          <a:lstStyle/>
          <a:p>
            <a:pPr algn="ctr"/>
            <a:r>
              <a:rPr lang="en-US" dirty="0"/>
              <a:t>Example 3 – </a:t>
            </a:r>
            <a:r>
              <a:rPr lang="en-US" dirty="0" err="1"/>
              <a:t>Navier</a:t>
            </a:r>
            <a:r>
              <a:rPr lang="en-US" dirty="0"/>
              <a:t>–Stokes equation (2)</a:t>
            </a:r>
            <a:endParaRPr lang="sv-SE" dirty="0"/>
          </a:p>
        </p:txBody>
      </p:sp>
      <p:pic>
        <p:nvPicPr>
          <p:cNvPr id="4" name="Picture 3"/>
          <p:cNvPicPr>
            <a:picLocks noChangeAspect="1"/>
          </p:cNvPicPr>
          <p:nvPr/>
        </p:nvPicPr>
        <p:blipFill>
          <a:blip r:embed="rId4"/>
          <a:stretch>
            <a:fillRect/>
          </a:stretch>
        </p:blipFill>
        <p:spPr>
          <a:xfrm>
            <a:off x="0" y="1767871"/>
            <a:ext cx="5558400" cy="3763371"/>
          </a:xfrm>
          <a:prstGeom prst="rect">
            <a:avLst/>
          </a:prstGeom>
        </p:spPr>
      </p:pic>
      <p:sp>
        <p:nvSpPr>
          <p:cNvPr id="2" name="TextBox 1"/>
          <p:cNvSpPr txBox="1"/>
          <p:nvPr/>
        </p:nvSpPr>
        <p:spPr>
          <a:xfrm>
            <a:off x="8208101" y="1360515"/>
            <a:ext cx="1146469" cy="369332"/>
          </a:xfrm>
          <a:prstGeom prst="rect">
            <a:avLst/>
          </a:prstGeom>
          <a:noFill/>
        </p:spPr>
        <p:txBody>
          <a:bodyPr wrap="none" rtlCol="0">
            <a:spAutoFit/>
          </a:bodyPr>
          <a:lstStyle/>
          <a:p>
            <a:pPr algn="ctr"/>
            <a:r>
              <a:rPr lang="en-US" u="sng" dirty="0">
                <a:solidFill>
                  <a:srgbClr val="000000"/>
                </a:solidFill>
              </a:rPr>
              <a:t>2 Results</a:t>
            </a:r>
            <a:endParaRPr lang="sv-SE" u="sng" dirty="0">
              <a:solidFill>
                <a:srgbClr val="000000"/>
              </a:solidFill>
            </a:endParaRPr>
          </a:p>
        </p:txBody>
      </p:sp>
      <p:sp>
        <p:nvSpPr>
          <p:cNvPr id="6" name="TextBox 5"/>
          <p:cNvSpPr txBox="1"/>
          <p:nvPr/>
        </p:nvSpPr>
        <p:spPr>
          <a:xfrm>
            <a:off x="2151066" y="1360515"/>
            <a:ext cx="1561068" cy="369332"/>
          </a:xfrm>
          <a:prstGeom prst="rect">
            <a:avLst/>
          </a:prstGeom>
          <a:noFill/>
        </p:spPr>
        <p:txBody>
          <a:bodyPr wrap="none" rtlCol="0">
            <a:spAutoFit/>
          </a:bodyPr>
          <a:lstStyle/>
          <a:p>
            <a:pPr algn="ctr"/>
            <a:r>
              <a:rPr lang="en-US" u="sng" dirty="0">
                <a:solidFill>
                  <a:srgbClr val="000000"/>
                </a:solidFill>
              </a:rPr>
              <a:t>Training Data</a:t>
            </a:r>
            <a:endParaRPr lang="sv-SE" u="sng" dirty="0">
              <a:solidFill>
                <a:srgbClr val="000000"/>
              </a:solidFill>
            </a:endParaRPr>
          </a:p>
        </p:txBody>
      </p:sp>
      <p:cxnSp>
        <p:nvCxnSpPr>
          <p:cNvPr id="10" name="Straight Connector 9"/>
          <p:cNvCxnSpPr/>
          <p:nvPr/>
        </p:nvCxnSpPr>
        <p:spPr>
          <a:xfrm>
            <a:off x="5692870" y="1546551"/>
            <a:ext cx="0" cy="4448614"/>
          </a:xfrm>
          <a:prstGeom prst="line">
            <a:avLst/>
          </a:prstGeom>
          <a:ln w="12700">
            <a:solidFill>
              <a:srgbClr val="000000"/>
            </a:solidFill>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594219" y="991183"/>
            <a:ext cx="2903359" cy="369332"/>
          </a:xfrm>
          <a:prstGeom prst="rect">
            <a:avLst/>
          </a:prstGeom>
          <a:noFill/>
        </p:spPr>
        <p:txBody>
          <a:bodyPr wrap="none" rtlCol="0">
            <a:spAutoFit/>
          </a:bodyPr>
          <a:lstStyle/>
          <a:p>
            <a:r>
              <a:rPr lang="en-US" dirty="0">
                <a:solidFill>
                  <a:srgbClr val="000000"/>
                </a:solidFill>
              </a:rPr>
              <a:t>5000 scattered data points</a:t>
            </a:r>
            <a:endParaRPr lang="sv-SE" dirty="0">
              <a:solidFill>
                <a:srgbClr val="000000"/>
              </a:solidFill>
            </a:endParaRPr>
          </a:p>
        </p:txBody>
      </p:sp>
      <p:sp>
        <p:nvSpPr>
          <p:cNvPr id="12" name="TextBox 11"/>
          <p:cNvSpPr txBox="1"/>
          <p:nvPr/>
        </p:nvSpPr>
        <p:spPr>
          <a:xfrm>
            <a:off x="907676" y="5424434"/>
            <a:ext cx="3877985" cy="369332"/>
          </a:xfrm>
          <a:prstGeom prst="rect">
            <a:avLst/>
          </a:prstGeom>
          <a:noFill/>
        </p:spPr>
        <p:txBody>
          <a:bodyPr wrap="none" rtlCol="0">
            <a:spAutoFit/>
          </a:bodyPr>
          <a:lstStyle/>
          <a:p>
            <a:r>
              <a:rPr lang="en-US" dirty="0">
                <a:solidFill>
                  <a:srgbClr val="000000"/>
                </a:solidFill>
              </a:rPr>
              <a:t>Stream wise and transverse velocity</a:t>
            </a:r>
            <a:endParaRPr lang="sv-SE" dirty="0">
              <a:solidFill>
                <a:srgbClr val="000000"/>
              </a:solidFill>
            </a:endParaRPr>
          </a:p>
        </p:txBody>
      </p:sp>
    </p:spTree>
    <p:extLst>
      <p:ext uri="{BB962C8B-B14F-4D97-AF65-F5344CB8AC3E}">
        <p14:creationId xmlns:p14="http://schemas.microsoft.com/office/powerpoint/2010/main" val="13518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Example 4 – Hidden Fluid Mechanics</a:t>
            </a:r>
            <a:endParaRPr lang="sv-SE" dirty="0"/>
          </a:p>
        </p:txBody>
      </p:sp>
      <p:sp>
        <p:nvSpPr>
          <p:cNvPr id="8" name="Rectangle 7"/>
          <p:cNvSpPr/>
          <p:nvPr/>
        </p:nvSpPr>
        <p:spPr>
          <a:xfrm>
            <a:off x="0" y="6349750"/>
            <a:ext cx="6096000" cy="276999"/>
          </a:xfrm>
          <a:prstGeom prst="rect">
            <a:avLst/>
          </a:prstGeom>
        </p:spPr>
        <p:txBody>
          <a:bodyPr>
            <a:spAutoFit/>
          </a:bodyPr>
          <a:lstStyle/>
          <a:p>
            <a:r>
              <a:rPr lang="sv-SE" sz="1200" dirty="0">
                <a:solidFill>
                  <a:srgbClr val="000000"/>
                </a:solidFill>
              </a:rPr>
              <a:t>https://maziarraissi.github.io/research/09_hidden_fluid_mechanics/</a:t>
            </a:r>
          </a:p>
        </p:txBody>
      </p:sp>
      <p:sp>
        <p:nvSpPr>
          <p:cNvPr id="9" name="Rectangle 8"/>
          <p:cNvSpPr/>
          <p:nvPr/>
        </p:nvSpPr>
        <p:spPr>
          <a:xfrm>
            <a:off x="0" y="6072751"/>
            <a:ext cx="6369051" cy="276999"/>
          </a:xfrm>
          <a:prstGeom prst="rect">
            <a:avLst/>
          </a:prstGeom>
        </p:spPr>
        <p:txBody>
          <a:bodyPr wrap="none">
            <a:spAutoFit/>
          </a:bodyPr>
          <a:lstStyle/>
          <a:p>
            <a:r>
              <a:rPr lang="sv-SE" sz="1200" dirty="0" err="1">
                <a:solidFill>
                  <a:srgbClr val="000000"/>
                </a:solidFill>
              </a:rPr>
              <a:t>Maziar</a:t>
            </a:r>
            <a:r>
              <a:rPr lang="sv-SE" sz="1200" dirty="0">
                <a:solidFill>
                  <a:srgbClr val="000000"/>
                </a:solidFill>
              </a:rPr>
              <a:t> </a:t>
            </a:r>
            <a:r>
              <a:rPr lang="sv-SE" sz="1200" dirty="0" err="1">
                <a:solidFill>
                  <a:srgbClr val="000000"/>
                </a:solidFill>
              </a:rPr>
              <a:t>Raissi</a:t>
            </a:r>
            <a:r>
              <a:rPr lang="sv-SE" sz="1200" dirty="0">
                <a:solidFill>
                  <a:srgbClr val="000000"/>
                </a:solidFill>
              </a:rPr>
              <a:t> et. al (2020) Science (</a:t>
            </a:r>
            <a:r>
              <a:rPr lang="sv-SE" sz="1200" dirty="0">
                <a:solidFill>
                  <a:srgbClr val="000000"/>
                </a:solidFill>
                <a:hlinkClick r:id="rId3"/>
              </a:rPr>
              <a:t>https://science.sciencemag.org/content/367/6481/1026</a:t>
            </a:r>
            <a:r>
              <a:rPr lang="sv-SE" sz="1200" dirty="0">
                <a:solidFill>
                  <a:srgbClr val="000000"/>
                </a:solidFill>
              </a:rPr>
              <a:t>)</a:t>
            </a:r>
          </a:p>
        </p:txBody>
      </p:sp>
      <p:pic>
        <p:nvPicPr>
          <p:cNvPr id="1028" name="Picture 4" descr="Hidden fluid mechanics: Learning velocity and pressure fields from flow  visualizations |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320" y="837576"/>
            <a:ext cx="9259359" cy="518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8093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a:t>Bayesian Physics Informed Neural Networks (B-PINNs)</a:t>
            </a:r>
            <a:endParaRPr lang="sv-SE" dirty="0"/>
          </a:p>
        </p:txBody>
      </p:sp>
      <p:pic>
        <p:nvPicPr>
          <p:cNvPr id="5" name="Picture 4"/>
          <p:cNvPicPr>
            <a:picLocks noChangeAspect="1"/>
          </p:cNvPicPr>
          <p:nvPr/>
        </p:nvPicPr>
        <p:blipFill>
          <a:blip r:embed="rId2"/>
          <a:stretch>
            <a:fillRect/>
          </a:stretch>
        </p:blipFill>
        <p:spPr>
          <a:xfrm>
            <a:off x="443706" y="789089"/>
            <a:ext cx="11304588" cy="4346201"/>
          </a:xfrm>
          <a:prstGeom prst="rect">
            <a:avLst/>
          </a:prstGeom>
        </p:spPr>
      </p:pic>
      <p:sp>
        <p:nvSpPr>
          <p:cNvPr id="2" name="TextBox 1"/>
          <p:cNvSpPr txBox="1"/>
          <p:nvPr/>
        </p:nvSpPr>
        <p:spPr>
          <a:xfrm>
            <a:off x="849211" y="5878214"/>
            <a:ext cx="10493578" cy="369332"/>
          </a:xfrm>
          <a:prstGeom prst="rect">
            <a:avLst/>
          </a:prstGeom>
          <a:noFill/>
        </p:spPr>
        <p:txBody>
          <a:bodyPr wrap="none" rtlCol="0">
            <a:spAutoFit/>
          </a:bodyPr>
          <a:lstStyle/>
          <a:p>
            <a:pPr algn="ctr"/>
            <a:r>
              <a:rPr lang="en-US" dirty="0">
                <a:solidFill>
                  <a:srgbClr val="000000"/>
                </a:solidFill>
              </a:rPr>
              <a:t>TLDR:  Noisy/Real data </a:t>
            </a:r>
            <a:r>
              <a:rPr lang="en-US" dirty="0">
                <a:solidFill>
                  <a:srgbClr val="000000"/>
                </a:solidFill>
                <a:sym typeface="Wingdings" panose="05000000000000000000" pitchFamily="2" charset="2"/>
              </a:rPr>
              <a:t> Need uncertainty quantification  Bayesian approach is good  combine</a:t>
            </a:r>
            <a:endParaRPr lang="sv-SE" dirty="0">
              <a:solidFill>
                <a:srgbClr val="000000"/>
              </a:solidFill>
            </a:endParaRPr>
          </a:p>
        </p:txBody>
      </p:sp>
    </p:spTree>
    <p:extLst>
      <p:ext uri="{BB962C8B-B14F-4D97-AF65-F5344CB8AC3E}">
        <p14:creationId xmlns:p14="http://schemas.microsoft.com/office/powerpoint/2010/main" val="25827603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Maybe we can see some examples ? </a:t>
            </a:r>
            <a:endParaRPr lang="sv-SE" dirty="0"/>
          </a:p>
        </p:txBody>
      </p:sp>
      <p:pic>
        <p:nvPicPr>
          <p:cNvPr id="4" name="Picture 3"/>
          <p:cNvPicPr>
            <a:picLocks noChangeAspect="1"/>
          </p:cNvPicPr>
          <p:nvPr/>
        </p:nvPicPr>
        <p:blipFill>
          <a:blip r:embed="rId2"/>
          <a:stretch>
            <a:fillRect/>
          </a:stretch>
        </p:blipFill>
        <p:spPr>
          <a:xfrm>
            <a:off x="1208881" y="1366939"/>
            <a:ext cx="9774238" cy="2633272"/>
          </a:xfrm>
          <a:prstGeom prst="rect">
            <a:avLst/>
          </a:prstGeom>
        </p:spPr>
      </p:pic>
    </p:spTree>
    <p:extLst>
      <p:ext uri="{BB962C8B-B14F-4D97-AF65-F5344CB8AC3E}">
        <p14:creationId xmlns:p14="http://schemas.microsoft.com/office/powerpoint/2010/main" val="3513703183"/>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3975</Words>
  <Application>Microsoft Office PowerPoint</Application>
  <PresentationFormat>Widescreen</PresentationFormat>
  <Paragraphs>663</Paragraphs>
  <Slides>97</Slides>
  <Notes>64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Arial</vt:lpstr>
      <vt:lpstr>Calibri</vt:lpstr>
      <vt:lpstr>Cambria Math</vt:lpstr>
      <vt:lpstr>Garamond</vt:lpstr>
      <vt:lpstr>Garamond Premr Pro</vt:lpstr>
      <vt:lpstr>Times New Roman</vt:lpstr>
      <vt:lpstr>Wingdings</vt:lpstr>
      <vt:lpstr>KU Leuven</vt:lpstr>
      <vt:lpstr>Machine learning in space physics  Savvas Raptis   Space Physics I KTH Royal Institute of Technology 10 / 10 / 2022 | 13:00 – 15:00 </vt:lpstr>
      <vt:lpstr>Introduction to Neural Networks &amp; Applications in Space Physics  Savvas Raptis   Space Physics I KTH Royal Institute of Technology 10 / 10 / 2022 | 13:00 – 15:00 </vt:lpstr>
      <vt:lpstr>What is machine learning &amp; A.I ? (1) </vt:lpstr>
      <vt:lpstr>What is machine learning &amp; A.I ? (2) </vt:lpstr>
      <vt:lpstr>Different categories of Machine Learning</vt:lpstr>
      <vt:lpstr>Relevance to Space Physics</vt:lpstr>
      <vt:lpstr>PowerPoint Presentation</vt:lpstr>
      <vt:lpstr>TLDR version</vt:lpstr>
      <vt:lpstr>Type of Machine Learning Problems</vt:lpstr>
      <vt:lpstr>Let’s think of a problem (classification)</vt:lpstr>
      <vt:lpstr>Another problem to think of (regression)</vt:lpstr>
      <vt:lpstr>Outline</vt:lpstr>
      <vt:lpstr>Outline</vt:lpstr>
      <vt:lpstr>Biological vs Artificial Neural Networks</vt:lpstr>
      <vt:lpstr>Neural Networks</vt:lpstr>
      <vt:lpstr> A Neural Network Input and Output</vt:lpstr>
      <vt:lpstr>PowerPoint Presentation</vt:lpstr>
      <vt:lpstr>PowerPoint Presentation</vt:lpstr>
      <vt:lpstr>Activation function Examples</vt:lpstr>
      <vt:lpstr>Activation function Examples</vt:lpstr>
      <vt:lpstr>Hidden layer activation functions</vt:lpstr>
      <vt:lpstr>PowerPoint Presentation</vt:lpstr>
      <vt:lpstr>Neural Networks</vt:lpstr>
      <vt:lpstr>Neural Networks</vt:lpstr>
      <vt:lpstr>Outline</vt:lpstr>
      <vt:lpstr>Outline</vt:lpstr>
      <vt:lpstr>Neural Networks &amp; Backpropagation</vt:lpstr>
      <vt:lpstr>Cost (error) function</vt:lpstr>
      <vt:lpstr>2 things we care about</vt:lpstr>
      <vt:lpstr>Error Back Propagation (Gradient Descent)</vt:lpstr>
      <vt:lpstr>Why Optimizers? (learning rate + momentum) </vt:lpstr>
      <vt:lpstr>Normalization of data – Features</vt:lpstr>
      <vt:lpstr>Outline</vt:lpstr>
      <vt:lpstr>Outline</vt:lpstr>
      <vt:lpstr>Train – Test – Validation sets</vt:lpstr>
      <vt:lpstr>Overfitting</vt:lpstr>
      <vt:lpstr>Evaluation Metrics (Classification)</vt:lpstr>
      <vt:lpstr>Evaluation Metrics (Regression)</vt:lpstr>
      <vt:lpstr>Outline</vt:lpstr>
      <vt:lpstr>Outline</vt:lpstr>
      <vt:lpstr>A Trained Neural Network</vt:lpstr>
      <vt:lpstr>Play time</vt:lpstr>
      <vt:lpstr>But wait, there is more !</vt:lpstr>
      <vt:lpstr>Neural Networks with Images </vt:lpstr>
      <vt:lpstr>Neural Networks with Images – Dog example</vt:lpstr>
      <vt:lpstr>PowerPoint Presentation</vt:lpstr>
      <vt:lpstr>Convolutional Neural Network (CNN) Layers</vt:lpstr>
      <vt:lpstr>Convolution and max pooling layer on image</vt:lpstr>
      <vt:lpstr>Example of CNN</vt:lpstr>
      <vt:lpstr>NN vs CNN</vt:lpstr>
      <vt:lpstr>PowerPoint Presentation</vt:lpstr>
      <vt:lpstr>Hands on examples with MNIST</vt:lpstr>
      <vt:lpstr>If MNIST is easy for you, check CIFAR-10</vt:lpstr>
      <vt:lpstr>Can get harder!</vt:lpstr>
      <vt:lpstr>PowerPoint Presentation</vt:lpstr>
      <vt:lpstr>PowerPoint Presentation</vt:lpstr>
      <vt:lpstr>Coronal Mass Ejections (CMEs)</vt:lpstr>
      <vt:lpstr>Project description</vt:lpstr>
      <vt:lpstr>Result of CNN</vt:lpstr>
      <vt:lpstr>PowerPoint Presentation</vt:lpstr>
      <vt:lpstr>Project description</vt:lpstr>
      <vt:lpstr>Neural Network Architecture</vt:lpstr>
      <vt:lpstr>Results of the reconstruction</vt:lpstr>
      <vt:lpstr>PowerPoint Presentation</vt:lpstr>
      <vt:lpstr>Magnetosheath jet</vt:lpstr>
      <vt:lpstr>Classification task</vt:lpstr>
      <vt:lpstr>Classifying jets with Neural Networks</vt:lpstr>
      <vt:lpstr>PowerPoint Presentation</vt:lpstr>
      <vt:lpstr>Prediction of the Dst index</vt:lpstr>
      <vt:lpstr>PowerPoint Presentation</vt:lpstr>
      <vt:lpstr>Prediction of the Dst index</vt:lpstr>
      <vt:lpstr>PowerPoint Presentation</vt:lpstr>
      <vt:lpstr>Solar Energetic Particles (SEPs) &amp; Flares</vt:lpstr>
      <vt:lpstr>Classes in real datasets</vt:lpstr>
      <vt:lpstr>Application on forescasting SEPs</vt:lpstr>
      <vt:lpstr>PowerPoint Presentation</vt:lpstr>
      <vt:lpstr>Application on forescasting SEPs</vt:lpstr>
      <vt:lpstr>Application on forescasting SEPs</vt:lpstr>
      <vt:lpstr>Learn more on machine learning &amp; space physics</vt:lpstr>
      <vt:lpstr>Final notes</vt:lpstr>
      <vt:lpstr>Summary &amp; Take-Home Message</vt:lpstr>
      <vt:lpstr>PowerPoint Presentation</vt:lpstr>
      <vt:lpstr>Adaptive activation functions</vt:lpstr>
      <vt:lpstr>Why normalization is vital?</vt:lpstr>
      <vt:lpstr>“Proven” to solve a vital problem in optimization</vt:lpstr>
      <vt:lpstr>Physics Informed Machine Learning</vt:lpstr>
      <vt:lpstr>What exactly is a PINN then ?</vt:lpstr>
      <vt:lpstr>2 type of problems</vt:lpstr>
      <vt:lpstr>PowerPoint Presentation</vt:lpstr>
      <vt:lpstr>Example 1 – Burger’s equation</vt:lpstr>
      <vt:lpstr>Example 2 – Schrodinger equation</vt:lpstr>
      <vt:lpstr>PowerPoint Presentation</vt:lpstr>
      <vt:lpstr>Example 3 – Navier–Stokes equation (1)</vt:lpstr>
      <vt:lpstr>Example 3 – Navier–Stokes equation (2)</vt:lpstr>
      <vt:lpstr>Example 4 – Hidden Fluid Mechanics</vt:lpstr>
      <vt:lpstr>Bayesian Physics Informed Neural Networks (B-PINNs)</vt:lpstr>
      <vt:lpstr>Maybe we can see some examples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2022-10-10T13:32:29Z</dcterms:modified>
</cp:coreProperties>
</file>